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532" r:id="rId3"/>
    <p:sldId id="366" r:id="rId4"/>
    <p:sldId id="390" r:id="rId5"/>
    <p:sldId id="461" r:id="rId6"/>
    <p:sldId id="503" r:id="rId7"/>
    <p:sldId id="477" r:id="rId8"/>
    <p:sldId id="480" r:id="rId9"/>
    <p:sldId id="500" r:id="rId10"/>
    <p:sldId id="486" r:id="rId11"/>
    <p:sldId id="504" r:id="rId12"/>
    <p:sldId id="508" r:id="rId13"/>
    <p:sldId id="509" r:id="rId14"/>
    <p:sldId id="510" r:id="rId15"/>
    <p:sldId id="511" r:id="rId16"/>
    <p:sldId id="487" r:id="rId17"/>
    <p:sldId id="489" r:id="rId18"/>
    <p:sldId id="490" r:id="rId19"/>
    <p:sldId id="507" r:id="rId20"/>
    <p:sldId id="505" r:id="rId21"/>
    <p:sldId id="513" r:id="rId22"/>
    <p:sldId id="528" r:id="rId23"/>
    <p:sldId id="514" r:id="rId24"/>
    <p:sldId id="530" r:id="rId25"/>
    <p:sldId id="352" r:id="rId26"/>
    <p:sldId id="52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000080"/>
    <a:srgbClr val="0000FF"/>
    <a:srgbClr val="0080FF"/>
    <a:srgbClr val="336699"/>
    <a:srgbClr val="3333CC"/>
    <a:srgbClr val="3333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4" autoAdjust="0"/>
    <p:restoredTop sz="92826" autoAdjust="0"/>
  </p:normalViewPr>
  <p:slideViewPr>
    <p:cSldViewPr snapToGrid="0" snapToObjects="1">
      <p:cViewPr>
        <p:scale>
          <a:sx n="150" d="100"/>
          <a:sy n="150" d="100"/>
        </p:scale>
        <p:origin x="-112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86496-1AD6-F343-9599-3D58BDDB8D7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CB0FE-C8B0-3445-9E98-5110923C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129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95962-B6BA-B24E-99F4-D5F5962DB3B7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386B2-3DB3-3B49-9B18-44BA08771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2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6" indent="-228576"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User select data set to be compared</a:t>
            </a:r>
          </a:p>
          <a:p>
            <a:pPr marL="228576" indent="-228576"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Select reference data set from a pop up dialog </a:t>
            </a:r>
          </a:p>
          <a:p>
            <a:pPr marL="228576" indent="-228576">
              <a:buFontTx/>
              <a:buAutoNum type="arabicPeriod"/>
            </a:pPr>
            <a:r>
              <a:rPr lang="en-US">
                <a:latin typeface="Arial" charset="0"/>
                <a:ea typeface="MS PGothic" charset="0"/>
              </a:rPr>
              <a:t>By default, first selected data as reference set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871" indent="-285719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2879" indent="-228576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030" indent="-228576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182" indent="-228576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333" indent="-22857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485" indent="-22857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8637" indent="-22857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5788" indent="-22857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D15786B-6588-254F-8F83-C9C2B6A0A4A1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8488C43-EFDB-FD4F-AD94-CD60EF4EC2DB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871" indent="-285719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2879" indent="-228576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030" indent="-228576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182" indent="-228576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333" indent="-22857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485" indent="-22857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8637" indent="-22857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5788" indent="-228576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4B7D47F-0FCB-344A-8313-3B42D68D019B}" type="slidenum">
              <a:rPr lang="en-US" sz="1200"/>
              <a:pPr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User create a MASAR configuration with PV from for</a:t>
            </a:r>
            <a:r>
              <a:rPr lang="en-US" baseline="0" dirty="0" smtClean="0"/>
              <a:t> example channel finder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Client apps could request MASAR to save a snapshot, or restore a particular snapshot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restoring, MUNICONV IOC will got update simultaneously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MUNICONV IOC initialized with MUNICONV data service, and provides data in for example K value, which is available to client app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Operator/physicist could check restoring result by comparing machine optics, which available by lattice/model IOC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Result would be saved into lattice/model data service automatically, and displayed on CS-Studio panel for example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MASAR action will be logged into </a:t>
            </a:r>
            <a:r>
              <a:rPr lang="en-US" baseline="0" dirty="0" err="1" smtClean="0"/>
              <a:t>Olog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Lattice/model result is available thru web </a:t>
            </a:r>
            <a:r>
              <a:rPr lang="en-US" baseline="0" smtClean="0"/>
              <a:t>browser either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386B2-3DB3-3B49-9B18-44BA08771C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4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40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729" y="46243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2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5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0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16" y="1022889"/>
            <a:ext cx="8898169" cy="51341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6853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02" y="1034497"/>
            <a:ext cx="8742598" cy="51377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712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24" y="1026652"/>
            <a:ext cx="8760543" cy="4995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4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9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6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5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933711-34B1-5945-97C0-858F73E1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wmf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74" y="0"/>
            <a:ext cx="912812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25" y="10266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chemeClr val="folHlink"/>
              </a:buClr>
              <a:buSzPct val="135000"/>
              <a:defRPr/>
            </a:pPr>
            <a:endParaRPr lang="en-US" smtClean="0"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475163" y="6553200"/>
            <a:ext cx="3889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Osaka" charset="0"/>
                <a:cs typeface="Osak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EA3B4A94-76FE-AE4B-83E0-4917F2E201F1}" type="slidenum">
              <a:rPr lang="en-US" sz="2000" smtClean="0">
                <a:latin typeface="Times New Roman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2000" smtClean="0">
              <a:latin typeface="Times New Roman" charset="0"/>
            </a:endParaRPr>
          </a:p>
        </p:txBody>
      </p:sp>
      <p:grpSp>
        <p:nvGrpSpPr>
          <p:cNvPr id="10" name="Group 8"/>
          <p:cNvGrpSpPr>
            <a:grpSpLocks/>
          </p:cNvGrpSpPr>
          <p:nvPr userDrawn="1"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" name="Document" r:id="rId16" imgW="1943100" imgH="723900" progId="Word.Document.8">
                    <p:embed/>
                  </p:oleObj>
                </mc:Choice>
                <mc:Fallback>
                  <p:oleObj name="Document" r:id="rId16" imgW="1943100" imgH="7239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777777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smtClean="0">
                  <a:cs typeface="+mn-cs"/>
                </a:rPr>
                <a:t>BROOKHAVEN SCIENCE ASSOCIATES</a:t>
              </a:r>
            </a:p>
          </p:txBody>
        </p:sp>
      </p:grpSp>
      <p:pic>
        <p:nvPicPr>
          <p:cNvPr id="13" name="Picture 8" descr="Color-Seal_Green-Mark_SC_Horizontal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426200"/>
            <a:ext cx="2382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80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9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2976"/>
          </a:xfrm>
        </p:spPr>
        <p:txBody>
          <a:bodyPr>
            <a:noAutofit/>
          </a:bodyPr>
          <a:lstStyle/>
          <a:p>
            <a:r>
              <a:rPr lang="en-US" sz="3200" dirty="0" smtClean="0"/>
              <a:t>NSLS II Physics Application and its Open Architecture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729" y="4975774"/>
            <a:ext cx="6400800" cy="133093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Guobao Shen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Controls Group, Photon Sciences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Brookhaven National Laboratory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Oct 23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2014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10800" y="2455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Middle Layer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16" y="1041431"/>
            <a:ext cx="8898169" cy="5384769"/>
          </a:xfrm>
        </p:spPr>
        <p:txBody>
          <a:bodyPr>
            <a:normAutofit/>
          </a:bodyPr>
          <a:lstStyle/>
          <a:p>
            <a:r>
              <a:rPr lang="en-US" dirty="0" err="1" smtClean="0"/>
              <a:t>RESTful</a:t>
            </a:r>
            <a:r>
              <a:rPr lang="en-US" dirty="0" smtClean="0"/>
              <a:t> based middle layer services</a:t>
            </a:r>
          </a:p>
          <a:p>
            <a:pPr lvl="1"/>
            <a:r>
              <a:rPr lang="en-US" dirty="0" smtClean="0"/>
              <a:t>For static data</a:t>
            </a:r>
          </a:p>
          <a:p>
            <a:pPr lvl="1"/>
            <a:r>
              <a:rPr lang="en-US" dirty="0" smtClean="0"/>
              <a:t>Data warehouse</a:t>
            </a:r>
          </a:p>
          <a:p>
            <a:pPr lvl="1"/>
            <a:r>
              <a:rPr lang="en-US" dirty="0" smtClean="0"/>
              <a:t>Middle </a:t>
            </a:r>
            <a:r>
              <a:rPr lang="en-US" dirty="0"/>
              <a:t>layer IOC for live data</a:t>
            </a:r>
          </a:p>
          <a:p>
            <a:pPr lvl="2"/>
            <a:r>
              <a:rPr lang="en-US" dirty="0"/>
              <a:t>In V3 currently, and planned to be in V4</a:t>
            </a:r>
          </a:p>
          <a:p>
            <a:r>
              <a:rPr lang="en-US" dirty="0" smtClean="0"/>
              <a:t>Services </a:t>
            </a:r>
            <a:r>
              <a:rPr lang="en-US" dirty="0"/>
              <a:t>at NSLS II</a:t>
            </a:r>
          </a:p>
          <a:p>
            <a:pPr lvl="1"/>
            <a:r>
              <a:rPr lang="en-US" dirty="0"/>
              <a:t>MUNICONV: multiple unit conversion</a:t>
            </a:r>
          </a:p>
          <a:p>
            <a:pPr lvl="1"/>
            <a:r>
              <a:rPr lang="en-US" dirty="0"/>
              <a:t>Lattice/Model</a:t>
            </a:r>
          </a:p>
          <a:p>
            <a:pPr lvl="1"/>
            <a:r>
              <a:rPr lang="en-US" dirty="0"/>
              <a:t>Beam based interlock data service</a:t>
            </a:r>
          </a:p>
          <a:p>
            <a:pPr lvl="1"/>
            <a:r>
              <a:rPr lang="en-US" dirty="0"/>
              <a:t>Insertion device data service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01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434975" y="2230184"/>
            <a:ext cx="1929384" cy="5212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42B7F"/>
              </a:gs>
              <a:gs pos="100000">
                <a:srgbClr val="6699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Python Client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57163" y="1066800"/>
            <a:ext cx="8610600" cy="623888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Architecture for </a:t>
            </a:r>
            <a:r>
              <a:rPr lang="en-US" dirty="0" err="1">
                <a:latin typeface="Arial" charset="0"/>
                <a:ea typeface="MS PGothic" charset="0"/>
              </a:rPr>
              <a:t>RESTful</a:t>
            </a:r>
            <a:r>
              <a:rPr lang="en-US" dirty="0">
                <a:latin typeface="Arial" charset="0"/>
                <a:ea typeface="MS PGothic" charset="0"/>
              </a:rPr>
              <a:t> based Service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5240338" y="3133725"/>
            <a:ext cx="0" cy="947738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570565" y="6381998"/>
            <a:ext cx="1202654" cy="307727"/>
            <a:chOff x="7106092" y="1962360"/>
            <a:chExt cx="1202505" cy="307777"/>
          </a:xfrm>
        </p:grpSpPr>
        <p:sp>
          <p:nvSpPr>
            <p:cNvPr id="53" name="Rounded Rectangle 52"/>
            <p:cNvSpPr>
              <a:spLocks noChangeArrowheads="1"/>
            </p:cNvSpPr>
            <p:nvPr/>
          </p:nvSpPr>
          <p:spPr bwMode="auto">
            <a:xfrm>
              <a:off x="7105565" y="2031973"/>
              <a:ext cx="457143" cy="21911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42B7F"/>
                </a:gs>
                <a:gs pos="100000">
                  <a:srgbClr val="6699FF"/>
                </a:gs>
              </a:gsLst>
              <a:lin ang="162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16676" y="1962112"/>
              <a:ext cx="792065" cy="308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  <a:ea typeface="MS PGothic" panose="020B0600070205080204" pitchFamily="34" charset="-128"/>
                  <a:cs typeface="+mn-cs"/>
                </a:rPr>
                <a:t>Finished</a:t>
              </a:r>
            </a:p>
          </p:txBody>
        </p:sp>
      </p:grp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2979211" y="6381998"/>
            <a:ext cx="1335919" cy="307727"/>
            <a:chOff x="7106093" y="2572367"/>
            <a:chExt cx="1335754" cy="307777"/>
          </a:xfrm>
        </p:grpSpPr>
        <p:sp>
          <p:nvSpPr>
            <p:cNvPr id="51" name="Rounded Rectangle 50"/>
            <p:cNvSpPr>
              <a:spLocks noChangeArrowheads="1"/>
            </p:cNvSpPr>
            <p:nvPr/>
          </p:nvSpPr>
          <p:spPr bwMode="auto">
            <a:xfrm>
              <a:off x="7106620" y="2627691"/>
              <a:ext cx="457144" cy="219111"/>
            </a:xfrm>
            <a:prstGeom prst="roundRect">
              <a:avLst>
                <a:gd name="adj" fmla="val 16667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516144" y="2572119"/>
              <a:ext cx="925398" cy="308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  <a:ea typeface="MS PGothic" panose="020B0600070205080204" pitchFamily="34" charset="-128"/>
                  <a:cs typeface="+mn-cs"/>
                </a:rPr>
                <a:t>User Apps</a:t>
              </a:r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4523062" y="6424333"/>
            <a:ext cx="1270664" cy="307727"/>
            <a:chOff x="7106093" y="3146129"/>
            <a:chExt cx="1270507" cy="307777"/>
          </a:xfrm>
        </p:grpSpPr>
        <p:sp>
          <p:nvSpPr>
            <p:cNvPr id="49" name="Rounded Rectangle 48"/>
            <p:cNvSpPr>
              <a:spLocks noChangeArrowheads="1"/>
            </p:cNvSpPr>
            <p:nvPr/>
          </p:nvSpPr>
          <p:spPr bwMode="auto">
            <a:xfrm>
              <a:off x="7105819" y="3215742"/>
              <a:ext cx="457144" cy="220699"/>
            </a:xfrm>
            <a:prstGeom prst="roundRect">
              <a:avLst>
                <a:gd name="adj" fmla="val 16667"/>
              </a:avLst>
            </a:prstGeom>
            <a:solidFill>
              <a:srgbClr val="604A7B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562963" y="3145881"/>
              <a:ext cx="814286" cy="308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  <a:ea typeface="MS PGothic" panose="020B0600070205080204" pitchFamily="34" charset="-128"/>
                  <a:cs typeface="+mn-cs"/>
                </a:rPr>
                <a:t>Planning</a:t>
              </a:r>
            </a:p>
          </p:txBody>
        </p:sp>
      </p:grp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5995475" y="6381750"/>
            <a:ext cx="1462088" cy="307975"/>
            <a:chOff x="6894287" y="3684332"/>
            <a:chExt cx="1461907" cy="308025"/>
          </a:xfrm>
        </p:grpSpPr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6894287" y="3731965"/>
              <a:ext cx="457143" cy="220699"/>
            </a:xfrm>
            <a:prstGeom prst="roundRect">
              <a:avLst>
                <a:gd name="adj" fmla="val 16667"/>
              </a:avLst>
            </a:prstGeom>
            <a:solidFill>
              <a:srgbClr val="953735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51430" y="3684332"/>
              <a:ext cx="1004764" cy="3080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libri"/>
                  <a:ea typeface="MS PGothic" panose="020B0600070205080204" pitchFamily="34" charset="-128"/>
                  <a:cs typeface="+mn-cs"/>
                </a:rPr>
                <a:t>Developing</a:t>
              </a:r>
            </a:p>
          </p:txBody>
        </p:sp>
      </p:grpSp>
      <p:sp>
        <p:nvSpPr>
          <p:cNvPr id="23562" name="Can 5"/>
          <p:cNvSpPr>
            <a:spLocks noChangeArrowheads="1"/>
          </p:cNvSpPr>
          <p:nvPr/>
        </p:nvSpPr>
        <p:spPr bwMode="auto">
          <a:xfrm>
            <a:off x="1765300" y="5754688"/>
            <a:ext cx="4095750" cy="627062"/>
          </a:xfrm>
          <a:prstGeom prst="can">
            <a:avLst>
              <a:gd name="adj" fmla="val 25000"/>
            </a:avLst>
          </a:prstGeom>
          <a:solidFill>
            <a:srgbClr val="1E56BD"/>
          </a:solidFill>
          <a:ln w="9525">
            <a:solidFill>
              <a:srgbClr val="1E56BD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 eaLnBrk="1" hangingPunct="1"/>
            <a:r>
              <a:rPr lang="en-US" sz="1800" dirty="0" smtClean="0">
                <a:solidFill>
                  <a:srgbClr val="D9D9D9"/>
                </a:solidFill>
                <a:latin typeface="Calibri" charset="0"/>
              </a:rPr>
              <a:t>MySQL</a:t>
            </a:r>
            <a:endParaRPr lang="en-US" sz="1200" dirty="0">
              <a:solidFill>
                <a:srgbClr val="D9D9D9"/>
              </a:solidFill>
              <a:latin typeface="Calibri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762125" y="5074836"/>
            <a:ext cx="4092575" cy="303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42B7F"/>
              </a:gs>
              <a:gs pos="100000">
                <a:srgbClr val="6699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Python Data API</a:t>
            </a:r>
          </a:p>
        </p:txBody>
      </p:sp>
      <p:cxnSp>
        <p:nvCxnSpPr>
          <p:cNvPr id="13" name="Straight Arrow Connector 12"/>
          <p:cNvCxnSpPr>
            <a:cxnSpLocks noChangeShapeType="1"/>
            <a:stCxn id="12" idx="2"/>
            <a:endCxn id="23562" idx="0"/>
          </p:cNvCxnSpPr>
          <p:nvPr/>
        </p:nvCxnSpPr>
        <p:spPr bwMode="auto">
          <a:xfrm>
            <a:off x="3808413" y="5378048"/>
            <a:ext cx="4762" cy="533406"/>
          </a:xfrm>
          <a:prstGeom prst="straightConnector1">
            <a:avLst/>
          </a:prstGeom>
          <a:noFill/>
          <a:ln w="25400">
            <a:solidFill>
              <a:srgbClr val="1E56BD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813175" y="4224338"/>
            <a:ext cx="0" cy="182562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46238" y="4059238"/>
            <a:ext cx="4352925" cy="1606550"/>
          </a:xfrm>
          <a:prstGeom prst="rect">
            <a:avLst/>
          </a:prstGeom>
          <a:noFill/>
          <a:ln w="9525">
            <a:solidFill>
              <a:srgbClr val="4A7EBB"/>
            </a:solidFill>
            <a:prstDash val="sysDash"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894138" y="5551086"/>
            <a:ext cx="1473200" cy="127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903663" y="5486400"/>
            <a:ext cx="14589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  <a:cs typeface="+mn-cs"/>
              </a:rPr>
              <a:t>Python-</a:t>
            </a:r>
            <a:r>
              <a:rPr lang="en-US" sz="1400" kern="0" dirty="0" err="1">
                <a:solidFill>
                  <a:prstClr val="black"/>
                </a:solidFill>
                <a:latin typeface="Calibri"/>
                <a:ea typeface="MS PGothic" panose="020B0600070205080204" pitchFamily="34" charset="-128"/>
                <a:cs typeface="+mn-cs"/>
              </a:rPr>
              <a:t>MySQLdb</a:t>
            </a:r>
            <a:endParaRPr lang="en-US" sz="1400" kern="0" dirty="0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V="1">
            <a:off x="3502025" y="3133725"/>
            <a:ext cx="0" cy="1096963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1090613" y="3551238"/>
            <a:ext cx="1724025" cy="376237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white"/>
                </a:solidFill>
                <a:latin typeface="Calibri"/>
                <a:ea typeface="MS PGothic" panose="020B0600070205080204" pitchFamily="34" charset="-128"/>
                <a:cs typeface="+mn-cs"/>
              </a:rPr>
              <a:t>V4 </a:t>
            </a:r>
            <a:r>
              <a:rPr lang="en-US" sz="1400" kern="0" dirty="0" err="1">
                <a:solidFill>
                  <a:prstClr val="white"/>
                </a:solidFill>
                <a:latin typeface="Calibri"/>
                <a:ea typeface="MS PGothic" panose="020B0600070205080204" pitchFamily="34" charset="-128"/>
                <a:cs typeface="+mn-cs"/>
              </a:rPr>
              <a:t>channelRPC</a:t>
            </a:r>
            <a:r>
              <a:rPr lang="en-US" sz="1400" kern="0" dirty="0">
                <a:solidFill>
                  <a:prstClr val="white"/>
                </a:solidFill>
                <a:latin typeface="Calibri"/>
                <a:ea typeface="MS PGothic" panose="020B0600070205080204" pitchFamily="34" charset="-128"/>
                <a:cs typeface="+mn-cs"/>
              </a:rPr>
              <a:t> service</a:t>
            </a:r>
          </a:p>
        </p:txBody>
      </p:sp>
      <p:cxnSp>
        <p:nvCxnSpPr>
          <p:cNvPr id="21" name="Straight Arrow Connector 20"/>
          <p:cNvCxnSpPr>
            <a:cxnSpLocks noChangeShapeType="1"/>
            <a:endCxn id="20" idx="2"/>
          </p:cNvCxnSpPr>
          <p:nvPr/>
        </p:nvCxnSpPr>
        <p:spPr bwMode="auto">
          <a:xfrm flipV="1">
            <a:off x="1952625" y="3927475"/>
            <a:ext cx="0" cy="29210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941513" y="4224338"/>
            <a:ext cx="2925762" cy="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 flipV="1">
            <a:off x="3808413" y="2706688"/>
            <a:ext cx="4762" cy="625475"/>
          </a:xfrm>
          <a:prstGeom prst="straightConnector1">
            <a:avLst/>
          </a:prstGeom>
          <a:noFill/>
          <a:ln w="25400">
            <a:solidFill>
              <a:srgbClr val="604A7B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flipV="1">
            <a:off x="1700213" y="2706688"/>
            <a:ext cx="0" cy="625475"/>
          </a:xfrm>
          <a:prstGeom prst="straightConnector1">
            <a:avLst/>
          </a:prstGeom>
          <a:noFill/>
          <a:ln w="25400">
            <a:solidFill>
              <a:srgbClr val="604A7B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44575" y="3332163"/>
            <a:ext cx="3270250" cy="0"/>
          </a:xfrm>
          <a:prstGeom prst="line">
            <a:avLst/>
          </a:prstGeom>
          <a:noFill/>
          <a:ln w="25400">
            <a:solidFill>
              <a:srgbClr val="604A7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1981200" y="3328988"/>
            <a:ext cx="0" cy="228600"/>
          </a:xfrm>
          <a:prstGeom prst="straightConnector1">
            <a:avLst/>
          </a:prstGeom>
          <a:noFill/>
          <a:ln w="25400">
            <a:solidFill>
              <a:srgbClr val="604A7B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Round Diagonal Corner Rectangle 26"/>
          <p:cNvSpPr/>
          <p:nvPr/>
        </p:nvSpPr>
        <p:spPr bwMode="auto">
          <a:xfrm>
            <a:off x="6750050" y="4503592"/>
            <a:ext cx="1476273" cy="718736"/>
          </a:xfrm>
          <a:prstGeom prst="round2DiagRect">
            <a:avLst/>
          </a:prstGeom>
          <a:solidFill>
            <a:srgbClr val="1E56BD"/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D9D9D9"/>
                </a:solidFill>
                <a:latin typeface="Arial" pitchFamily="-112" charset="0"/>
                <a:ea typeface="ＭＳ Ｐゴシック" pitchFamily="-112" charset="-128"/>
              </a:rPr>
              <a:t>IOC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rgbClr val="D9D9D9"/>
                </a:solidFill>
                <a:latin typeface="Arial" pitchFamily="-112" charset="0"/>
                <a:ea typeface="ＭＳ Ｐゴシック" pitchFamily="-112" charset="-128"/>
                <a:cs typeface="+mn-cs"/>
              </a:rPr>
              <a:t>(Live Data)</a:t>
            </a:r>
            <a:endParaRPr lang="en-US" sz="1400" kern="0" dirty="0">
              <a:solidFill>
                <a:srgbClr val="D9D9D9"/>
              </a:solidFill>
              <a:latin typeface="Arial" pitchFamily="-112" charset="0"/>
              <a:ea typeface="ＭＳ Ｐゴシック" pitchFamily="-112" charset="-128"/>
              <a:cs typeface="+mn-cs"/>
            </a:endParaRPr>
          </a:p>
        </p:txBody>
      </p:sp>
      <p:cxnSp>
        <p:nvCxnSpPr>
          <p:cNvPr id="28" name="Straight Arrow Connector 27"/>
          <p:cNvCxnSpPr>
            <a:cxnSpLocks noChangeShapeType="1"/>
            <a:stCxn id="16" idx="3"/>
          </p:cNvCxnSpPr>
          <p:nvPr/>
        </p:nvCxnSpPr>
        <p:spPr bwMode="auto">
          <a:xfrm>
            <a:off x="5999163" y="4862513"/>
            <a:ext cx="750887" cy="0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V="1">
            <a:off x="5438775" y="2727325"/>
            <a:ext cx="0" cy="411163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5519738" y="2862263"/>
            <a:ext cx="7588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 err="1" smtClean="0">
                <a:solidFill>
                  <a:prstClr val="black"/>
                </a:solidFill>
              </a:rPr>
              <a:t>RESTful</a:t>
            </a:r>
            <a:endParaRPr lang="en-US" sz="1200" kern="0" dirty="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1196975" y="2733675"/>
            <a:ext cx="0" cy="411163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V="1">
            <a:off x="2936875" y="2720975"/>
            <a:ext cx="0" cy="411163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1177925" y="3148013"/>
            <a:ext cx="5233988" cy="0"/>
          </a:xfrm>
          <a:prstGeom prst="line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431800" y="1754188"/>
            <a:ext cx="1930400" cy="395287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Scripting</a:t>
            </a: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460625" y="1778000"/>
            <a:ext cx="985838" cy="420688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CSS/BOY</a:t>
            </a: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2460625" y="2198688"/>
            <a:ext cx="2038350" cy="52705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Java Client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3478213" y="1690688"/>
            <a:ext cx="985837" cy="4953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Others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(</a:t>
            </a:r>
            <a:r>
              <a:rPr lang="en-US" sz="1600" kern="0" dirty="0" err="1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Matlab</a:t>
            </a:r>
            <a:r>
              <a:rPr lang="en-US" sz="16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4657725" y="2332038"/>
            <a:ext cx="1706563" cy="373062"/>
          </a:xfrm>
          <a:prstGeom prst="roundRect">
            <a:avLst>
              <a:gd name="adj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Browsers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2460625" y="2490788"/>
            <a:ext cx="920750" cy="236537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RESTful</a:t>
            </a:r>
            <a:endParaRPr lang="en-US" sz="18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3402013" y="2484438"/>
            <a:ext cx="1085850" cy="236537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pvAccess</a:t>
            </a:r>
            <a:endParaRPr lang="en-US" sz="18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1270000" y="2484438"/>
            <a:ext cx="1057275" cy="236537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pvAccess</a:t>
            </a:r>
            <a:endParaRPr lang="en-US" sz="18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1093788" y="3273425"/>
            <a:ext cx="8461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prstClr val="black"/>
                </a:solidFill>
                <a:latin typeface="Calibri"/>
                <a:ea typeface="MS PGothic" panose="020B0600070205080204" pitchFamily="34" charset="-128"/>
                <a:cs typeface="+mn-cs"/>
              </a:rPr>
              <a:t>pvAccess</a:t>
            </a:r>
            <a:endParaRPr lang="en-US" sz="1400" kern="0" dirty="0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1747838" y="4494213"/>
            <a:ext cx="4092575" cy="5533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42B7F"/>
              </a:gs>
              <a:gs pos="100000">
                <a:srgbClr val="6699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err="1" smtClean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Django</a:t>
            </a:r>
            <a:r>
              <a:rPr lang="en-US" sz="1800" kern="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 Service</a:t>
            </a:r>
            <a:endParaRPr lang="en-US" sz="18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5" name="Rounded Rectangle 54"/>
          <p:cNvSpPr>
            <a:spLocks noChangeArrowheads="1"/>
          </p:cNvSpPr>
          <p:nvPr/>
        </p:nvSpPr>
        <p:spPr bwMode="auto">
          <a:xfrm>
            <a:off x="4874694" y="4109495"/>
            <a:ext cx="915782" cy="219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42B7F"/>
              </a:gs>
              <a:gs pos="100000">
                <a:srgbClr val="6699FF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HTML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434975" y="2501900"/>
            <a:ext cx="762000" cy="219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42B7F"/>
              </a:gs>
              <a:gs pos="100000">
                <a:srgbClr val="6699FF"/>
              </a:gs>
            </a:gsLst>
            <a:lin ang="16200000"/>
          </a:gradFill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kern="0" dirty="0" err="1">
                <a:solidFill>
                  <a:prstClr val="white">
                    <a:lumMod val="85000"/>
                  </a:prstClr>
                </a:solidFill>
                <a:ea typeface="MS PGothic" panose="020B0600070205080204" pitchFamily="34" charset="-128"/>
              </a:rPr>
              <a:t>RESTful</a:t>
            </a:r>
            <a:endParaRPr lang="en-US" kern="0" dirty="0">
              <a:solidFill>
                <a:prstClr val="white">
                  <a:lumMod val="85000"/>
                </a:prstClr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7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1513"/>
          <p:cNvSpPr>
            <a:spLocks noGrp="1"/>
          </p:cNvSpPr>
          <p:nvPr>
            <p:ph idx="1"/>
          </p:nvPr>
        </p:nvSpPr>
        <p:spPr>
          <a:xfrm>
            <a:off x="276092" y="1154094"/>
            <a:ext cx="8229600" cy="522765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/>
                <a:cs typeface="Arial"/>
              </a:rPr>
              <a:t>MUNICONV Service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Multiple unit conversion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First implementation targeting on magnets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Convert value between different unit systems</a:t>
            </a:r>
          </a:p>
          <a:p>
            <a:pPr lvl="3"/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: power supply current</a:t>
            </a:r>
          </a:p>
          <a:p>
            <a:pPr lvl="3"/>
            <a:r>
              <a:rPr lang="en-US" dirty="0">
                <a:latin typeface="Arial"/>
                <a:cs typeface="Arial"/>
              </a:rPr>
              <a:t>b</a:t>
            </a:r>
            <a:r>
              <a:rPr lang="en-US" dirty="0" smtClean="0">
                <a:latin typeface="Arial"/>
                <a:cs typeface="Arial"/>
              </a:rPr>
              <a:t>: magnetic fields</a:t>
            </a:r>
          </a:p>
          <a:p>
            <a:pPr lvl="3"/>
            <a:r>
              <a:rPr lang="en-US" dirty="0" smtClean="0">
                <a:latin typeface="Arial"/>
                <a:cs typeface="Arial"/>
              </a:rPr>
              <a:t>k: value in model/lattice domain</a:t>
            </a:r>
          </a:p>
          <a:p>
            <a:pPr lvl="1"/>
            <a:r>
              <a:rPr lang="en-GB" dirty="0" smtClean="0">
                <a:latin typeface="Arial" charset="0"/>
                <a:ea typeface="MS PGothic" charset="0"/>
              </a:rPr>
              <a:t>Implemented with </a:t>
            </a:r>
            <a:r>
              <a:rPr lang="en-GB" dirty="0" err="1" smtClean="0">
                <a:latin typeface="Arial" charset="0"/>
                <a:ea typeface="MS PGothic" charset="0"/>
              </a:rPr>
              <a:t>Django</a:t>
            </a:r>
            <a:endParaRPr lang="en-GB" dirty="0">
              <a:latin typeface="Arial" charset="0"/>
              <a:ea typeface="MS PGothic" charset="0"/>
            </a:endParaRPr>
          </a:p>
          <a:p>
            <a:pPr lvl="1"/>
            <a:r>
              <a:rPr lang="en-US" smtClean="0">
                <a:latin typeface="Arial"/>
                <a:ea typeface="Osaka" charset="0"/>
                <a:cs typeface="Arial"/>
              </a:rPr>
              <a:t>MySQL </a:t>
            </a:r>
            <a:r>
              <a:rPr lang="en-US" dirty="0" smtClean="0">
                <a:latin typeface="Arial"/>
                <a:ea typeface="Osaka" charset="0"/>
                <a:cs typeface="Arial"/>
              </a:rPr>
              <a:t>as RDB backend</a:t>
            </a:r>
          </a:p>
          <a:p>
            <a:pPr lvl="1"/>
            <a:r>
              <a:rPr lang="en-US" dirty="0" smtClean="0">
                <a:latin typeface="Arial"/>
                <a:ea typeface="Osaka" charset="0"/>
                <a:cs typeface="Arial"/>
              </a:rPr>
              <a:t>Client </a:t>
            </a:r>
            <a:r>
              <a:rPr lang="en-US" dirty="0">
                <a:latin typeface="Arial"/>
                <a:ea typeface="Osaka" charset="0"/>
                <a:cs typeface="Arial"/>
              </a:rPr>
              <a:t>support</a:t>
            </a:r>
          </a:p>
          <a:p>
            <a:pPr lvl="2"/>
            <a:r>
              <a:rPr lang="en-US" dirty="0">
                <a:latin typeface="Arial"/>
                <a:ea typeface="Osaka" charset="0"/>
                <a:cs typeface="Arial"/>
              </a:rPr>
              <a:t>Python library</a:t>
            </a:r>
          </a:p>
          <a:p>
            <a:pPr lvl="2"/>
            <a:r>
              <a:rPr lang="en-US" dirty="0">
                <a:latin typeface="Arial"/>
                <a:ea typeface="Osaka" charset="0"/>
                <a:cs typeface="Arial"/>
              </a:rPr>
              <a:t>Web </a:t>
            </a:r>
            <a:r>
              <a:rPr lang="en-US" dirty="0" smtClean="0">
                <a:latin typeface="Arial"/>
                <a:ea typeface="Osaka" charset="0"/>
                <a:cs typeface="Arial"/>
              </a:rPr>
              <a:t>UI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</a:p>
        </p:txBody>
      </p:sp>
    </p:spTree>
    <p:extLst>
      <p:ext uri="{BB962C8B-B14F-4D97-AF65-F5344CB8AC3E}">
        <p14:creationId xmlns:p14="http://schemas.microsoft.com/office/powerpoint/2010/main" val="12972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5763" y="1058333"/>
            <a:ext cx="8229600" cy="501918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MUNICONV WEB View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Unit Conversion Serv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8" y="1657350"/>
            <a:ext cx="687324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24" y="1026651"/>
            <a:ext cx="8760543" cy="5585815"/>
          </a:xfrm>
        </p:spPr>
        <p:txBody>
          <a:bodyPr>
            <a:normAutofit/>
          </a:bodyPr>
          <a:lstStyle/>
          <a:p>
            <a:r>
              <a:rPr lang="en-US" dirty="0" smtClean="0"/>
              <a:t>MUNICONV IOC</a:t>
            </a:r>
          </a:p>
          <a:p>
            <a:pPr lvl="1"/>
            <a:r>
              <a:rPr lang="en-US" dirty="0" err="1" smtClean="0"/>
              <a:t>pyDevSup</a:t>
            </a:r>
            <a:r>
              <a:rPr lang="en-US" dirty="0" smtClean="0"/>
              <a:t>: Python Device Support</a:t>
            </a:r>
          </a:p>
          <a:p>
            <a:pPr lvl="1"/>
            <a:r>
              <a:rPr lang="en-US" dirty="0" smtClean="0"/>
              <a:t>Initialize IOC thru </a:t>
            </a:r>
            <a:r>
              <a:rPr lang="en-US" dirty="0" err="1" smtClean="0"/>
              <a:t>RESTful</a:t>
            </a:r>
            <a:r>
              <a:rPr lang="en-US" dirty="0" smtClean="0"/>
              <a:t> web service</a:t>
            </a:r>
          </a:p>
          <a:p>
            <a:pPr lvl="1"/>
            <a:r>
              <a:rPr lang="en-US" dirty="0" smtClean="0"/>
              <a:t>Trigger processing when HW record processed</a:t>
            </a:r>
          </a:p>
          <a:p>
            <a:pPr lvl="2"/>
            <a:r>
              <a:rPr lang="en-US" dirty="0" smtClean="0"/>
              <a:t>~ 1K HWs</a:t>
            </a:r>
          </a:p>
          <a:p>
            <a:pPr lvl="2"/>
            <a:r>
              <a:rPr lang="en-US" dirty="0" smtClean="0"/>
              <a:t>~ 4K soft records</a:t>
            </a:r>
          </a:p>
          <a:p>
            <a:pPr lvl="3"/>
            <a:r>
              <a:rPr lang="en-US" dirty="0" smtClean="0"/>
              <a:t>SP, RB</a:t>
            </a:r>
          </a:p>
          <a:p>
            <a:pPr lvl="3"/>
            <a:r>
              <a:rPr lang="en-US" dirty="0" smtClean="0"/>
              <a:t>B, K values</a:t>
            </a:r>
          </a:p>
          <a:p>
            <a:pPr lvl="2"/>
            <a:r>
              <a:rPr lang="en-US" dirty="0" smtClean="0"/>
              <a:t>1 HW PVs =&gt;  1 or more soft PVs</a:t>
            </a:r>
          </a:p>
          <a:p>
            <a:pPr lvl="3"/>
            <a:r>
              <a:rPr lang="en-US" dirty="0" smtClean="0"/>
              <a:t>Power chain</a:t>
            </a:r>
          </a:p>
          <a:p>
            <a:pPr lvl="1"/>
            <a:r>
              <a:rPr lang="en-US" dirty="0" smtClean="0"/>
              <a:t>Separate from H/W IOC</a:t>
            </a:r>
          </a:p>
          <a:p>
            <a:pPr lvl="1"/>
            <a:r>
              <a:rPr lang="en-US" dirty="0"/>
              <a:t>PV Mapping &amp; relation thru C.F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3" name="Snip Same Side Corner Rectangle 52"/>
          <p:cNvSpPr/>
          <p:nvPr/>
        </p:nvSpPr>
        <p:spPr>
          <a:xfrm>
            <a:off x="6678337" y="4339947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I PV_</a:t>
            </a:r>
            <a:endParaRPr lang="en-US" dirty="0"/>
          </a:p>
        </p:txBody>
      </p:sp>
      <p:sp>
        <p:nvSpPr>
          <p:cNvPr id="52" name="Snip Same Side Corner Rectangle 51"/>
          <p:cNvSpPr/>
          <p:nvPr/>
        </p:nvSpPr>
        <p:spPr>
          <a:xfrm>
            <a:off x="6619611" y="4401073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I PV_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</a:p>
        </p:txBody>
      </p:sp>
      <p:sp>
        <p:nvSpPr>
          <p:cNvPr id="4" name="Snip Same Side Corner Rectangle 3"/>
          <p:cNvSpPr/>
          <p:nvPr/>
        </p:nvSpPr>
        <p:spPr>
          <a:xfrm>
            <a:off x="6564048" y="4453764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I PV_</a:t>
            </a:r>
            <a:endParaRPr lang="en-US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8380451" y="3821816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B PV</a:t>
            </a:r>
            <a:endParaRPr lang="en-US" dirty="0"/>
          </a:p>
        </p:txBody>
      </p:sp>
      <p:sp>
        <p:nvSpPr>
          <p:cNvPr id="6" name="Snip Same Side Corner Rectangle 5"/>
          <p:cNvSpPr/>
          <p:nvPr/>
        </p:nvSpPr>
        <p:spPr>
          <a:xfrm>
            <a:off x="8380452" y="5326712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K PV</a:t>
            </a:r>
            <a:endParaRPr lang="en-US" dirty="0"/>
          </a:p>
        </p:txBody>
      </p:sp>
      <p:sp>
        <p:nvSpPr>
          <p:cNvPr id="7" name="Snip Same Side Corner Rectangle 6"/>
          <p:cNvSpPr/>
          <p:nvPr/>
        </p:nvSpPr>
        <p:spPr>
          <a:xfrm>
            <a:off x="5079270" y="5530221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I PV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300256" y="3304118"/>
            <a:ext cx="0" cy="291339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60458" y="3204897"/>
            <a:ext cx="1073684" cy="259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Hardware IOC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62289" y="3204897"/>
            <a:ext cx="1199326" cy="259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MUNICONV IOC</a:t>
            </a:r>
            <a:endParaRPr lang="en-US" sz="1400" dirty="0"/>
          </a:p>
        </p:txBody>
      </p:sp>
      <p:cxnSp>
        <p:nvCxnSpPr>
          <p:cNvPr id="21" name="Curved Connector 20"/>
          <p:cNvCxnSpPr>
            <a:stCxn id="7" idx="0"/>
            <a:endCxn id="4" idx="1"/>
          </p:cNvCxnSpPr>
          <p:nvPr/>
        </p:nvCxnSpPr>
        <p:spPr>
          <a:xfrm flipV="1">
            <a:off x="5697300" y="4889345"/>
            <a:ext cx="1175763" cy="858666"/>
          </a:xfrm>
          <a:prstGeom prst="curvedConnector2">
            <a:avLst/>
          </a:prstGeom>
          <a:ln>
            <a:headEnd type="arrow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4" idx="0"/>
            <a:endCxn id="5" idx="2"/>
          </p:cNvCxnSpPr>
          <p:nvPr/>
        </p:nvCxnSpPr>
        <p:spPr>
          <a:xfrm flipV="1">
            <a:off x="7182077" y="4039607"/>
            <a:ext cx="1198374" cy="63194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4" idx="0"/>
            <a:endCxn id="6" idx="2"/>
          </p:cNvCxnSpPr>
          <p:nvPr/>
        </p:nvCxnSpPr>
        <p:spPr>
          <a:xfrm>
            <a:off x="7182077" y="4671555"/>
            <a:ext cx="1198375" cy="872947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7" idx="3"/>
            <a:endCxn id="53" idx="3"/>
          </p:cNvCxnSpPr>
          <p:nvPr/>
        </p:nvCxnSpPr>
        <p:spPr>
          <a:xfrm rot="5400000" flipH="1" flipV="1">
            <a:off x="5592681" y="4135551"/>
            <a:ext cx="1190274" cy="1599067"/>
          </a:xfrm>
          <a:prstGeom prst="curvedConnector3">
            <a:avLst>
              <a:gd name="adj1" fmla="val 119206"/>
            </a:avLst>
          </a:prstGeom>
          <a:ln>
            <a:solidFill>
              <a:srgbClr val="FF66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53" idx="3"/>
            <a:endCxn id="5" idx="3"/>
          </p:cNvCxnSpPr>
          <p:nvPr/>
        </p:nvCxnSpPr>
        <p:spPr>
          <a:xfrm rot="5400000" flipH="1" flipV="1">
            <a:off x="7579344" y="3229825"/>
            <a:ext cx="518131" cy="1702114"/>
          </a:xfrm>
          <a:prstGeom prst="curvedConnector3">
            <a:avLst>
              <a:gd name="adj1" fmla="val 144120"/>
            </a:avLst>
          </a:prstGeom>
          <a:ln>
            <a:solidFill>
              <a:srgbClr val="FF66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3" idx="3"/>
            <a:endCxn id="5" idx="3"/>
          </p:cNvCxnSpPr>
          <p:nvPr/>
        </p:nvCxnSpPr>
        <p:spPr>
          <a:xfrm rot="5400000" flipH="1" flipV="1">
            <a:off x="7579344" y="3229825"/>
            <a:ext cx="518131" cy="1702114"/>
          </a:xfrm>
          <a:prstGeom prst="curvedConnector3">
            <a:avLst>
              <a:gd name="adj1" fmla="val 124511"/>
            </a:avLst>
          </a:prstGeom>
          <a:ln>
            <a:solidFill>
              <a:srgbClr val="FF66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4" idx="1"/>
            <a:endCxn id="6" idx="1"/>
          </p:cNvCxnSpPr>
          <p:nvPr/>
        </p:nvCxnSpPr>
        <p:spPr>
          <a:xfrm rot="16200000" flipH="1">
            <a:off x="7344791" y="4417617"/>
            <a:ext cx="872948" cy="1816404"/>
          </a:xfrm>
          <a:prstGeom prst="curvedConnector3">
            <a:avLst>
              <a:gd name="adj1" fmla="val 126187"/>
            </a:avLst>
          </a:prstGeom>
          <a:ln>
            <a:solidFill>
              <a:srgbClr val="FF66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4" idx="1"/>
            <a:endCxn id="6" idx="1"/>
          </p:cNvCxnSpPr>
          <p:nvPr/>
        </p:nvCxnSpPr>
        <p:spPr>
          <a:xfrm rot="16200000" flipH="1">
            <a:off x="7344791" y="4417617"/>
            <a:ext cx="872948" cy="1816404"/>
          </a:xfrm>
          <a:prstGeom prst="curvedConnector3">
            <a:avLst>
              <a:gd name="adj1" fmla="val 110669"/>
            </a:avLst>
          </a:prstGeom>
          <a:ln>
            <a:solidFill>
              <a:srgbClr val="FF66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76404" y="3982709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900032" y="3204897"/>
            <a:ext cx="51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040152" y="5802525"/>
            <a:ext cx="51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4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4" grpId="0" animBg="1"/>
      <p:bldP spid="5" grpId="0" animBg="1"/>
      <p:bldP spid="6" grpId="0" animBg="1"/>
      <p:bldP spid="7" grpId="0" animBg="1"/>
      <p:bldP spid="18" grpId="0"/>
      <p:bldP spid="19" grpId="0"/>
      <p:bldP spid="42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MUNICONV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0-14 at 10.2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1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03200" y="1066799"/>
            <a:ext cx="8610600" cy="273533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Arial" charset="0"/>
                <a:ea typeface="MS PGothic" charset="0"/>
              </a:rPr>
              <a:t>Lattice/Model Service</a:t>
            </a:r>
          </a:p>
          <a:p>
            <a:pPr lvl="1"/>
            <a:r>
              <a:rPr lang="en-US" sz="2400" dirty="0" smtClean="0">
                <a:latin typeface="Arial" charset="0"/>
                <a:ea typeface="MS PGothic" charset="0"/>
              </a:rPr>
              <a:t>A further development based on our virtual accelerator</a:t>
            </a:r>
          </a:p>
          <a:p>
            <a:pPr lvl="1"/>
            <a:r>
              <a:rPr lang="en-US" sz="2400" dirty="0" smtClean="0">
                <a:latin typeface="Arial" charset="0"/>
                <a:ea typeface="MS PGothic" charset="0"/>
              </a:rPr>
              <a:t>Consists of 2 parts</a:t>
            </a:r>
          </a:p>
          <a:p>
            <a:pPr lvl="2"/>
            <a:r>
              <a:rPr lang="en-US" sz="2000" dirty="0" smtClean="0">
                <a:latin typeface="Arial" charset="0"/>
                <a:ea typeface="MS PGothic" charset="0"/>
              </a:rPr>
              <a:t>WEB service</a:t>
            </a:r>
          </a:p>
          <a:p>
            <a:pPr lvl="2"/>
            <a:r>
              <a:rPr lang="en-US" sz="2000" dirty="0" smtClean="0">
                <a:latin typeface="Arial" charset="0"/>
                <a:ea typeface="MS PGothic" charset="0"/>
              </a:rPr>
              <a:t>Live IOC for online requirement </a:t>
            </a:r>
            <a:endParaRPr lang="en-US" sz="2000" dirty="0">
              <a:latin typeface="Arial" charset="0"/>
              <a:ea typeface="MS PGothic" charset="0"/>
            </a:endParaRP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Support 2 simulation codes (Tracy-3 &amp; Elegant)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Transparent switching between each other</a:t>
            </a:r>
            <a:endParaRPr lang="en-US" dirty="0">
              <a:latin typeface="Arial" charset="0"/>
              <a:ea typeface="MS PGothic" charset="0"/>
            </a:endParaRPr>
          </a:p>
        </p:txBody>
      </p:sp>
      <p:grpSp>
        <p:nvGrpSpPr>
          <p:cNvPr id="22532" name="Group 5"/>
          <p:cNvGrpSpPr>
            <a:grpSpLocks/>
          </p:cNvGrpSpPr>
          <p:nvPr/>
        </p:nvGrpSpPr>
        <p:grpSpPr bwMode="auto">
          <a:xfrm>
            <a:off x="668868" y="3802135"/>
            <a:ext cx="7823200" cy="1822576"/>
            <a:chOff x="702969" y="1815341"/>
            <a:chExt cx="8205504" cy="3613470"/>
          </a:xfrm>
        </p:grpSpPr>
        <p:sp>
          <p:nvSpPr>
            <p:cNvPr id="7" name="Predefined Process 6"/>
            <p:cNvSpPr/>
            <p:nvPr/>
          </p:nvSpPr>
          <p:spPr>
            <a:xfrm>
              <a:off x="7211495" y="1815341"/>
              <a:ext cx="1696978" cy="3324519"/>
            </a:xfrm>
            <a:prstGeom prst="flowChartPredefinedProcess">
              <a:avLst/>
            </a:prstGeom>
            <a:solidFill>
              <a:srgbClr val="33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Calibri"/>
                </a:rPr>
                <a:t>Beam Parameter</a:t>
              </a:r>
            </a:p>
          </p:txBody>
        </p:sp>
        <p:sp>
          <p:nvSpPr>
            <p:cNvPr id="8" name="Predefined Process 7"/>
            <p:cNvSpPr/>
            <p:nvPr/>
          </p:nvSpPr>
          <p:spPr>
            <a:xfrm>
              <a:off x="7117836" y="1918538"/>
              <a:ext cx="1698565" cy="3326107"/>
            </a:xfrm>
            <a:prstGeom prst="flowChartPredefinedProcess">
              <a:avLst/>
            </a:prstGeom>
            <a:solidFill>
              <a:srgbClr val="33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Calibri"/>
                </a:rPr>
                <a:t>Beam Parameter</a:t>
              </a: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1964991" y="3461725"/>
              <a:ext cx="1400126" cy="381034"/>
            </a:xfrm>
            <a:prstGeom prst="notchedRightArrow">
              <a:avLst/>
            </a:prstGeom>
            <a:solidFill>
              <a:srgbClr val="33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3495288" y="2645678"/>
              <a:ext cx="1997005" cy="2046468"/>
            </a:xfrm>
            <a:prstGeom prst="frame">
              <a:avLst/>
            </a:prstGeom>
            <a:solidFill>
              <a:srgbClr val="33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Simulation/</a:t>
              </a:r>
              <a:br>
                <a:rPr lang="en-US" sz="18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Measurement</a:t>
              </a:r>
            </a:p>
          </p:txBody>
        </p:sp>
        <p:sp>
          <p:nvSpPr>
            <p:cNvPr id="11" name="Predefined Process 10"/>
            <p:cNvSpPr/>
            <p:nvPr/>
          </p:nvSpPr>
          <p:spPr>
            <a:xfrm>
              <a:off x="6989253" y="1989981"/>
              <a:ext cx="1696978" cy="3324519"/>
            </a:xfrm>
            <a:prstGeom prst="flowChartPredefinedProcess">
              <a:avLst/>
            </a:prstGeom>
            <a:solidFill>
              <a:srgbClr val="33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Calibri"/>
                </a:rPr>
                <a:t>Beam Parameter</a:t>
              </a:r>
            </a:p>
          </p:txBody>
        </p:sp>
        <p:sp>
          <p:nvSpPr>
            <p:cNvPr id="12" name="Notched Right Arrow 11"/>
            <p:cNvSpPr/>
            <p:nvPr/>
          </p:nvSpPr>
          <p:spPr>
            <a:xfrm>
              <a:off x="5525630" y="3461725"/>
              <a:ext cx="1398538" cy="381034"/>
            </a:xfrm>
            <a:prstGeom prst="notchedRightArrow">
              <a:avLst/>
            </a:prstGeom>
            <a:solidFill>
              <a:srgbClr val="33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Internal Storage 12"/>
            <p:cNvSpPr/>
            <p:nvPr/>
          </p:nvSpPr>
          <p:spPr>
            <a:xfrm>
              <a:off x="702969" y="2078889"/>
              <a:ext cx="1181062" cy="3180046"/>
            </a:xfrm>
            <a:prstGeom prst="flowChartInternalStorage">
              <a:avLst/>
            </a:prstGeom>
            <a:solidFill>
              <a:srgbClr val="33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  <a:latin typeface="Calibri"/>
                </a:rPr>
                <a:t>Lattice Deck</a:t>
              </a:r>
            </a:p>
          </p:txBody>
        </p:sp>
        <p:sp>
          <p:nvSpPr>
            <p:cNvPr id="14" name="Predefined Process 13"/>
            <p:cNvSpPr/>
            <p:nvPr/>
          </p:nvSpPr>
          <p:spPr>
            <a:xfrm>
              <a:off x="6925756" y="2104292"/>
              <a:ext cx="1698565" cy="3324519"/>
            </a:xfrm>
            <a:prstGeom prst="flowChartPredefinedProcess">
              <a:avLst/>
            </a:prstGeom>
            <a:solidFill>
              <a:srgbClr val="3399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Calibri"/>
                </a:rPr>
                <a:t>Beam Parameter</a:t>
              </a:r>
            </a:p>
          </p:txBody>
        </p:sp>
      </p:grpSp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13762" y="5509888"/>
            <a:ext cx="3627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 smtClean="0"/>
              <a:t>Lattice (Geometric + Strength)</a:t>
            </a:r>
          </a:p>
          <a:p>
            <a:pPr algn="ctr"/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22534" name="TextBox 15"/>
          <p:cNvSpPr txBox="1">
            <a:spLocks noChangeArrowheads="1"/>
          </p:cNvSpPr>
          <p:nvPr/>
        </p:nvSpPr>
        <p:spPr bwMode="auto">
          <a:xfrm>
            <a:off x="6121417" y="5689799"/>
            <a:ext cx="3021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 smtClean="0"/>
              <a:t>Model (Simulation result)</a:t>
            </a:r>
          </a:p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68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06363" y="933450"/>
            <a:ext cx="8610600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Lattice view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24600" y="6248400"/>
            <a:ext cx="990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864423D-34D4-3244-B12C-008794092F0B}" type="slidenum">
              <a:rPr lang="en-US" sz="1400">
                <a:solidFill>
                  <a:srgbClr val="042B7F"/>
                </a:solidFill>
              </a:rPr>
              <a:pPr/>
              <a:t>16</a:t>
            </a:fld>
            <a:endParaRPr lang="en-US" sz="1400">
              <a:solidFill>
                <a:srgbClr val="042B7F"/>
              </a:solidFill>
            </a:endParaRPr>
          </a:p>
        </p:txBody>
      </p:sp>
      <p:pic>
        <p:nvPicPr>
          <p:cNvPr id="2" name="Picture 1" descr="Screen Shot 2014-05-08 at 10.53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83" y="1483995"/>
            <a:ext cx="7102348" cy="53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24600" y="6248400"/>
            <a:ext cx="990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9816381-CF7E-A742-AC8B-6BB88286A61C}" type="slidenum">
              <a:rPr lang="en-US" sz="1400">
                <a:solidFill>
                  <a:srgbClr val="042B7F"/>
                </a:solidFill>
              </a:rPr>
              <a:pPr/>
              <a:t>17</a:t>
            </a:fld>
            <a:endParaRPr lang="en-US" sz="1400">
              <a:solidFill>
                <a:srgbClr val="042B7F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4450" y="927100"/>
            <a:ext cx="8610600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MS PGothic" charset="0"/>
              </a:rPr>
              <a:t>Model view</a:t>
            </a:r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2" name="Picture 1" descr="Lattice:Model Serv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8" y="1525458"/>
            <a:ext cx="7350379" cy="53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nip Same Side Corner Rectangle 67"/>
          <p:cNvSpPr/>
          <p:nvPr/>
        </p:nvSpPr>
        <p:spPr>
          <a:xfrm>
            <a:off x="1302861" y="4001972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K PV</a:t>
            </a:r>
            <a:endParaRPr lang="en-US" dirty="0"/>
          </a:p>
        </p:txBody>
      </p:sp>
      <p:sp>
        <p:nvSpPr>
          <p:cNvPr id="69" name="Snip Same Side Corner Rectangle 68"/>
          <p:cNvSpPr/>
          <p:nvPr/>
        </p:nvSpPr>
        <p:spPr>
          <a:xfrm>
            <a:off x="1287013" y="4674765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K</a:t>
            </a:r>
            <a:r>
              <a:rPr lang="en-US" dirty="0" smtClean="0"/>
              <a:t> PV</a:t>
            </a:r>
            <a:endParaRPr lang="en-US" dirty="0"/>
          </a:p>
        </p:txBody>
      </p:sp>
      <p:sp>
        <p:nvSpPr>
          <p:cNvPr id="70" name="Snip Same Side Corner Rectangle 69"/>
          <p:cNvSpPr/>
          <p:nvPr/>
        </p:nvSpPr>
        <p:spPr>
          <a:xfrm>
            <a:off x="1302861" y="5443739"/>
            <a:ext cx="618030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K PV</a:t>
            </a:r>
            <a:endParaRPr lang="en-US" dirty="0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57163" y="982129"/>
            <a:ext cx="8610600" cy="245533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Lattice/Model IOC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On demand mode</a:t>
            </a:r>
          </a:p>
          <a:p>
            <a:pPr lvl="1"/>
            <a:r>
              <a:rPr lang="en-US" dirty="0" smtClean="0"/>
              <a:t>CF </a:t>
            </a:r>
            <a:r>
              <a:rPr lang="en-US" dirty="0"/>
              <a:t>to get all PVs</a:t>
            </a:r>
          </a:p>
          <a:p>
            <a:pPr lvl="1"/>
            <a:r>
              <a:rPr lang="en-US" dirty="0"/>
              <a:t>MUNICONV to get physics unit</a:t>
            </a:r>
          </a:p>
          <a:p>
            <a:pPr lvl="1"/>
            <a:r>
              <a:rPr lang="en-US" dirty="0"/>
              <a:t>Lattice/Model to produce result</a:t>
            </a:r>
          </a:p>
          <a:p>
            <a:pPr lvl="2"/>
            <a:r>
              <a:rPr lang="en-US" sz="2800" dirty="0"/>
              <a:t>WEB service to capture all history data</a:t>
            </a:r>
          </a:p>
          <a:p>
            <a:pPr lvl="1"/>
            <a:r>
              <a:rPr lang="en-US" dirty="0"/>
              <a:t>CS-Studio panel to present results</a:t>
            </a:r>
          </a:p>
          <a:p>
            <a:pPr lvl="1"/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60" name="Snip Same Side Corner Rectangle 59"/>
          <p:cNvSpPr/>
          <p:nvPr/>
        </p:nvSpPr>
        <p:spPr>
          <a:xfrm>
            <a:off x="2789786" y="5443739"/>
            <a:ext cx="1375815" cy="581219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Lattice Deck Generator</a:t>
            </a:r>
            <a:endParaRPr lang="en-US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437093" y="3421146"/>
            <a:ext cx="0" cy="291339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8495" y="3435427"/>
            <a:ext cx="1347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MUNICONV IOC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3098789" y="3421146"/>
            <a:ext cx="150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Lattice/Model IOC</a:t>
            </a:r>
            <a:endParaRPr lang="en-US" sz="1400" dirty="0"/>
          </a:p>
        </p:txBody>
      </p:sp>
      <p:cxnSp>
        <p:nvCxnSpPr>
          <p:cNvPr id="65" name="Curved Connector 64"/>
          <p:cNvCxnSpPr>
            <a:endCxn id="60" idx="2"/>
          </p:cNvCxnSpPr>
          <p:nvPr/>
        </p:nvCxnSpPr>
        <p:spPr>
          <a:xfrm>
            <a:off x="2437093" y="5734347"/>
            <a:ext cx="352693" cy="2"/>
          </a:xfrm>
          <a:prstGeom prst="curvedConnector3">
            <a:avLst>
              <a:gd name="adj1" fmla="val 50000"/>
            </a:avLst>
          </a:prstGeom>
          <a:ln>
            <a:headEnd type="none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>
            <a:off x="1920891" y="4231261"/>
            <a:ext cx="516202" cy="152400"/>
          </a:xfrm>
          <a:prstGeom prst="curved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0" idx="0"/>
            <a:endCxn id="88" idx="2"/>
          </p:cNvCxnSpPr>
          <p:nvPr/>
        </p:nvCxnSpPr>
        <p:spPr>
          <a:xfrm flipV="1">
            <a:off x="4165601" y="5734347"/>
            <a:ext cx="392507" cy="2"/>
          </a:xfrm>
          <a:prstGeom prst="curved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755" y="4068221"/>
            <a:ext cx="69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78495" y="4741014"/>
            <a:ext cx="58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Sext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3695" y="550998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H/V </a:t>
            </a:r>
            <a:r>
              <a:rPr lang="en-US" dirty="0" err="1" smtClean="0"/>
              <a:t>Cor</a:t>
            </a:r>
            <a:endParaRPr lang="en-US" dirty="0"/>
          </a:p>
        </p:txBody>
      </p:sp>
      <p:cxnSp>
        <p:nvCxnSpPr>
          <p:cNvPr id="76" name="Curved Connector 75"/>
          <p:cNvCxnSpPr>
            <a:stCxn id="69" idx="0"/>
          </p:cNvCxnSpPr>
          <p:nvPr/>
        </p:nvCxnSpPr>
        <p:spPr>
          <a:xfrm flipV="1">
            <a:off x="1905043" y="4840861"/>
            <a:ext cx="532050" cy="51695"/>
          </a:xfrm>
          <a:prstGeom prst="curved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70" idx="0"/>
          </p:cNvCxnSpPr>
          <p:nvPr/>
        </p:nvCxnSpPr>
        <p:spPr>
          <a:xfrm flipV="1">
            <a:off x="1920891" y="5336161"/>
            <a:ext cx="516202" cy="325369"/>
          </a:xfrm>
          <a:prstGeom prst="curved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Snip Same Side Corner Rectangle 87"/>
          <p:cNvSpPr/>
          <p:nvPr/>
        </p:nvSpPr>
        <p:spPr>
          <a:xfrm>
            <a:off x="4558108" y="5443737"/>
            <a:ext cx="1375815" cy="581219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Simulator</a:t>
            </a:r>
            <a:endParaRPr lang="en-US" dirty="0"/>
          </a:p>
        </p:txBody>
      </p:sp>
      <p:sp>
        <p:nvSpPr>
          <p:cNvPr id="91" name="Snip Same Side Corner Rectangle 90"/>
          <p:cNvSpPr/>
          <p:nvPr/>
        </p:nvSpPr>
        <p:spPr>
          <a:xfrm>
            <a:off x="5246016" y="3831991"/>
            <a:ext cx="1550717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I PV_</a:t>
            </a:r>
            <a:endParaRPr lang="en-US" dirty="0"/>
          </a:p>
        </p:txBody>
      </p:sp>
      <p:sp>
        <p:nvSpPr>
          <p:cNvPr id="92" name="Snip Same Side Corner Rectangle 91"/>
          <p:cNvSpPr/>
          <p:nvPr/>
        </p:nvSpPr>
        <p:spPr>
          <a:xfrm>
            <a:off x="5187290" y="3893117"/>
            <a:ext cx="1550717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I PV_</a:t>
            </a:r>
            <a:endParaRPr lang="en-US" dirty="0"/>
          </a:p>
        </p:txBody>
      </p:sp>
      <p:sp>
        <p:nvSpPr>
          <p:cNvPr id="93" name="Snip Same Side Corner Rectangle 92"/>
          <p:cNvSpPr/>
          <p:nvPr/>
        </p:nvSpPr>
        <p:spPr>
          <a:xfrm>
            <a:off x="5131727" y="3945808"/>
            <a:ext cx="1550717" cy="435581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PVs</a:t>
            </a:r>
            <a:endParaRPr lang="en-US" dirty="0"/>
          </a:p>
        </p:txBody>
      </p:sp>
      <p:cxnSp>
        <p:nvCxnSpPr>
          <p:cNvPr id="94" name="Curved Connector 93"/>
          <p:cNvCxnSpPr>
            <a:stCxn id="112" idx="3"/>
            <a:endCxn id="93" idx="2"/>
          </p:cNvCxnSpPr>
          <p:nvPr/>
        </p:nvCxnSpPr>
        <p:spPr>
          <a:xfrm rot="16200000" flipV="1">
            <a:off x="4855094" y="4440233"/>
            <a:ext cx="667557" cy="114289"/>
          </a:xfrm>
          <a:prstGeom prst="curvedConnector4">
            <a:avLst>
              <a:gd name="adj1" fmla="val 33687"/>
              <a:gd name="adj2" fmla="val 801921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7053543" y="3435860"/>
            <a:ext cx="0" cy="2913392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112" idx="0"/>
            <a:endCxn id="117" idx="2"/>
          </p:cNvCxnSpPr>
          <p:nvPr/>
        </p:nvCxnSpPr>
        <p:spPr>
          <a:xfrm>
            <a:off x="5933923" y="5121766"/>
            <a:ext cx="1508825" cy="9705"/>
          </a:xfrm>
          <a:prstGeom prst="curvedConnector3">
            <a:avLst>
              <a:gd name="adj1" fmla="val 50000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Snip Same Side Corner Rectangle 111"/>
          <p:cNvSpPr/>
          <p:nvPr/>
        </p:nvSpPr>
        <p:spPr>
          <a:xfrm>
            <a:off x="4558108" y="4831156"/>
            <a:ext cx="1375815" cy="581219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7209350" y="3435860"/>
            <a:ext cx="179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Lattice/Model </a:t>
            </a:r>
            <a:r>
              <a:rPr lang="en-US" sz="1400" dirty="0" err="1" smtClean="0"/>
              <a:t>RESTful</a:t>
            </a:r>
            <a:endParaRPr lang="en-US" sz="1400" dirty="0"/>
          </a:p>
        </p:txBody>
      </p:sp>
      <p:sp>
        <p:nvSpPr>
          <p:cNvPr id="117" name="Snip Same Side Corner Rectangle 116"/>
          <p:cNvSpPr/>
          <p:nvPr/>
        </p:nvSpPr>
        <p:spPr>
          <a:xfrm>
            <a:off x="7442748" y="4840861"/>
            <a:ext cx="1375815" cy="581219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Django</a:t>
            </a:r>
            <a:r>
              <a:rPr lang="en-US" dirty="0" smtClean="0"/>
              <a:t>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60" grpId="0" animBg="1"/>
      <p:bldP spid="63" grpId="0"/>
      <p:bldP spid="64" grpId="0"/>
      <p:bldP spid="3" grpId="0"/>
      <p:bldP spid="74" grpId="0"/>
      <p:bldP spid="75" grpId="0"/>
      <p:bldP spid="88" grpId="0" animBg="1"/>
      <p:bldP spid="91" grpId="0" animBg="1"/>
      <p:bldP spid="92" grpId="0" animBg="1"/>
      <p:bldP spid="93" grpId="0" animBg="1"/>
      <p:bldP spid="112" grpId="0" animBg="1"/>
      <p:bldP spid="116" grpId="0"/>
      <p:bldP spid="1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24" y="1026652"/>
            <a:ext cx="8760543" cy="528238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</a:t>
            </a:r>
            <a:r>
              <a:rPr lang="en-US" dirty="0"/>
              <a:t>high level application </a:t>
            </a:r>
            <a:r>
              <a:rPr lang="en-US" dirty="0" smtClean="0"/>
              <a:t>suites</a:t>
            </a:r>
          </a:p>
          <a:p>
            <a:pPr lvl="1"/>
            <a:r>
              <a:rPr lang="en-US" dirty="0" smtClean="0"/>
              <a:t>Closed environment</a:t>
            </a:r>
          </a:p>
          <a:p>
            <a:pPr lvl="1"/>
            <a:r>
              <a:rPr lang="en-US" dirty="0" smtClean="0"/>
              <a:t>Self consistent</a:t>
            </a:r>
          </a:p>
          <a:p>
            <a:pPr lvl="1"/>
            <a:r>
              <a:rPr lang="en-US" dirty="0" smtClean="0"/>
              <a:t>Come with its </a:t>
            </a:r>
            <a:r>
              <a:rPr lang="en-US" dirty="0"/>
              <a:t>own simulation code</a:t>
            </a:r>
          </a:p>
          <a:p>
            <a:pPr lvl="1"/>
            <a:r>
              <a:rPr lang="en-US" dirty="0" smtClean="0"/>
              <a:t>Work good once successfully configured</a:t>
            </a:r>
          </a:p>
          <a:p>
            <a:pPr lvl="2"/>
            <a:r>
              <a:rPr lang="en-US" dirty="0" smtClean="0"/>
              <a:t>Expertise needed</a:t>
            </a:r>
          </a:p>
          <a:p>
            <a:r>
              <a:rPr lang="en-US" dirty="0" smtClean="0"/>
              <a:t>Open structure environment</a:t>
            </a:r>
          </a:p>
          <a:p>
            <a:pPr lvl="1"/>
            <a:r>
              <a:rPr lang="en-US" dirty="0" smtClean="0"/>
              <a:t>Break into separate modules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Reusability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1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</a:p>
        </p:txBody>
      </p:sp>
      <p:pic>
        <p:nvPicPr>
          <p:cNvPr id="5" name="Picture 4" descr="Screen Shot 2014-05-12 at 10.5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75360"/>
            <a:ext cx="6858000" cy="5882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3" y="1034497"/>
            <a:ext cx="2338366" cy="529905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MS PGothic" charset="0"/>
              </a:rPr>
              <a:t>Lattice/Model </a:t>
            </a:r>
            <a:r>
              <a:rPr lang="en-US" sz="2000" dirty="0" smtClean="0">
                <a:latin typeface="Arial" charset="0"/>
                <a:ea typeface="MS PGothic" charset="0"/>
              </a:rPr>
              <a:t>IOC CSS Panel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7968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7024704" y="5015023"/>
            <a:ext cx="1859499" cy="1001712"/>
            <a:chOff x="6808788" y="5116627"/>
            <a:chExt cx="1457325" cy="1001712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flipH="1">
              <a:off x="7493000" y="5116627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129"/>
            <p:cNvSpPr>
              <a:spLocks noChangeArrowheads="1"/>
            </p:cNvSpPr>
            <p:nvPr/>
          </p:nvSpPr>
          <p:spPr bwMode="auto">
            <a:xfrm>
              <a:off x="6808788" y="5354752"/>
              <a:ext cx="1454150" cy="557212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  <a:r>
                <a:rPr lang="en-US" sz="1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/>
              </a:r>
              <a:br>
                <a:rPr lang="en-US" sz="1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</a:br>
              <a:endParaRPr lang="en-US" sz="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JMS virtual accelerator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>
              <a:cxnSpLocks noChangeShapeType="1"/>
              <a:stCxn id="36" idx="1"/>
              <a:endCxn id="36" idx="3"/>
            </p:cNvCxnSpPr>
            <p:nvPr/>
          </p:nvCxnSpPr>
          <p:spPr bwMode="auto">
            <a:xfrm>
              <a:off x="6808788" y="5632564"/>
              <a:ext cx="145415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132"/>
            <p:cNvSpPr>
              <a:spLocks noChangeArrowheads="1"/>
            </p:cNvSpPr>
            <p:nvPr/>
          </p:nvSpPr>
          <p:spPr bwMode="auto">
            <a:xfrm>
              <a:off x="6808788" y="5908789"/>
              <a:ext cx="1457325" cy="2095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Tracy-</a:t>
              </a:r>
              <a:r>
                <a:rPr lang="en-US" sz="10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III/Elegant</a:t>
              </a:r>
              <a:endParaRPr lang="en-US" sz="10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77347" y="2421577"/>
            <a:ext cx="7767588" cy="2012950"/>
            <a:chOff x="826545" y="2514714"/>
            <a:chExt cx="7767588" cy="2012950"/>
          </a:xfrm>
        </p:grpSpPr>
        <p:grpSp>
          <p:nvGrpSpPr>
            <p:cNvPr id="118" name="Group 357"/>
            <p:cNvGrpSpPr>
              <a:grpSpLocks/>
            </p:cNvGrpSpPr>
            <p:nvPr/>
          </p:nvGrpSpPr>
          <p:grpSpPr bwMode="auto">
            <a:xfrm>
              <a:off x="3958653" y="2521063"/>
              <a:ext cx="1423987" cy="2000250"/>
              <a:chOff x="5449888" y="2698750"/>
              <a:chExt cx="1423987" cy="2000250"/>
            </a:xfrm>
          </p:grpSpPr>
          <p:sp>
            <p:nvSpPr>
              <p:cNvPr id="153" name="Can 47"/>
              <p:cNvSpPr>
                <a:spLocks noChangeArrowheads="1"/>
              </p:cNvSpPr>
              <p:nvPr/>
            </p:nvSpPr>
            <p:spPr bwMode="auto">
              <a:xfrm>
                <a:off x="5449888" y="4330701"/>
                <a:ext cx="1423987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4" name="Straight Connector 153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Straight Connector 154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7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6" name="Rounded Rectangle 417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PVAS</a:t>
                </a:r>
                <a:br>
                  <a:rPr lang="en-US" sz="1200">
                    <a:solidFill>
                      <a:srgbClr val="D9D9D9"/>
                    </a:solidFill>
                  </a:rPr>
                </a:br>
                <a:endParaRPr lang="en-US" sz="6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>
                    <a:solidFill>
                      <a:srgbClr val="D9D9D9"/>
                    </a:solidFill>
                  </a:rPr>
                  <a:t>Lattice/Model</a:t>
                </a:r>
                <a:br>
                  <a:rPr lang="en-US" sz="1400">
                    <a:solidFill>
                      <a:srgbClr val="D9D9D9"/>
                    </a:solidFill>
                  </a:rPr>
                </a:br>
                <a:endParaRPr lang="en-US" sz="8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157" name="Straight Connector 156"/>
              <p:cNvCxnSpPr>
                <a:cxnSpLocks noChangeShapeType="1"/>
              </p:cNvCxnSpPr>
              <p:nvPr/>
            </p:nvCxnSpPr>
            <p:spPr bwMode="auto">
              <a:xfrm>
                <a:off x="5449888" y="382428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Straight Connector 157"/>
              <p:cNvCxnSpPr>
                <a:cxnSpLocks noChangeShapeType="1"/>
              </p:cNvCxnSpPr>
              <p:nvPr/>
            </p:nvCxnSpPr>
            <p:spPr bwMode="auto">
              <a:xfrm flipH="1">
                <a:off x="6178550" y="2960689"/>
                <a:ext cx="158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Straight Connector 158"/>
              <p:cNvCxnSpPr>
                <a:cxnSpLocks noChangeShapeType="1"/>
              </p:cNvCxnSpPr>
              <p:nvPr/>
            </p:nvCxnSpPr>
            <p:spPr bwMode="auto">
              <a:xfrm>
                <a:off x="5457825" y="3509964"/>
                <a:ext cx="1370013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0" name="Straight Connector 159"/>
              <p:cNvCxnSpPr>
                <a:cxnSpLocks noChangeShapeType="1"/>
              </p:cNvCxnSpPr>
              <p:nvPr/>
            </p:nvCxnSpPr>
            <p:spPr bwMode="auto">
              <a:xfrm>
                <a:off x="5451475" y="3252789"/>
                <a:ext cx="741363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9" name="Group 358"/>
            <p:cNvGrpSpPr>
              <a:grpSpLocks/>
            </p:cNvGrpSpPr>
            <p:nvPr/>
          </p:nvGrpSpPr>
          <p:grpSpPr bwMode="auto">
            <a:xfrm>
              <a:off x="5403266" y="2527414"/>
              <a:ext cx="1582736" cy="2000250"/>
              <a:chOff x="5449888" y="2698750"/>
              <a:chExt cx="1423987" cy="2000250"/>
            </a:xfrm>
          </p:grpSpPr>
          <p:sp>
            <p:nvSpPr>
              <p:cNvPr id="145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</a:p>
            </p:txBody>
          </p:sp>
          <p:cxnSp>
            <p:nvCxnSpPr>
              <p:cNvPr id="146" name="Straight Connector 145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Connector 146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8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PVAS</a:t>
                </a:r>
                <a:br>
                  <a:rPr lang="en-US" sz="1200" dirty="0">
                    <a:solidFill>
                      <a:srgbClr val="D9D9D9"/>
                    </a:solidFill>
                  </a:rPr>
                </a:br>
                <a:endParaRPr lang="en-US" sz="6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 smtClean="0">
                    <a:solidFill>
                      <a:srgbClr val="D9D9D9"/>
                    </a:solidFill>
                  </a:rPr>
                  <a:t>IDODS</a:t>
                </a:r>
                <a:r>
                  <a:rPr lang="en-US" sz="1400" dirty="0">
                    <a:solidFill>
                      <a:srgbClr val="D9D9D9"/>
                    </a:solidFill>
                  </a:rPr>
                  <a:t/>
                </a:r>
                <a:br>
                  <a:rPr lang="en-US" sz="1400" dirty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Python</a:t>
                </a:r>
                <a:endParaRPr lang="en-US" sz="1200" dirty="0">
                  <a:solidFill>
                    <a:srgbClr val="D9D9D9"/>
                  </a:solidFill>
                </a:endParaRPr>
              </a:p>
            </p:txBody>
          </p:sp>
          <p:cxnSp>
            <p:nvCxnSpPr>
              <p:cNvPr id="149" name="Straight Connector 148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Straight Connector 149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Straight Connector 150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2" name="Straight Connector 151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0" name="Group 359"/>
            <p:cNvGrpSpPr>
              <a:grpSpLocks/>
            </p:cNvGrpSpPr>
            <p:nvPr/>
          </p:nvGrpSpPr>
          <p:grpSpPr bwMode="auto">
            <a:xfrm>
              <a:off x="2513513" y="2521063"/>
              <a:ext cx="1423987" cy="2000250"/>
              <a:chOff x="5449888" y="2698750"/>
              <a:chExt cx="1423987" cy="2000250"/>
            </a:xfrm>
          </p:grpSpPr>
          <p:sp>
            <p:nvSpPr>
              <p:cNvPr id="137" name="Can 47"/>
              <p:cNvSpPr>
                <a:spLocks noChangeArrowheads="1"/>
              </p:cNvSpPr>
              <p:nvPr/>
            </p:nvSpPr>
            <p:spPr bwMode="auto">
              <a:xfrm>
                <a:off x="5449888" y="4330701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Connector 137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Straight Connector 138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8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0" name="Rounded Rectangle 401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PVAS</a:t>
                </a:r>
                <a:br>
                  <a:rPr lang="en-US" sz="1200">
                    <a:solidFill>
                      <a:srgbClr val="D9D9D9"/>
                    </a:solidFill>
                  </a:rPr>
                </a:br>
                <a:endParaRPr lang="en-US" sz="6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>
                    <a:solidFill>
                      <a:srgbClr val="D9D9D9"/>
                    </a:solidFill>
                  </a:rPr>
                  <a:t>MUNICONV</a:t>
                </a:r>
                <a:br>
                  <a:rPr lang="en-US" sz="1400">
                    <a:solidFill>
                      <a:srgbClr val="D9D9D9"/>
                    </a:solidFill>
                  </a:rPr>
                </a:br>
                <a:endParaRPr lang="en-US" sz="8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141" name="Straight Connector 140"/>
              <p:cNvCxnSpPr>
                <a:cxnSpLocks noChangeShapeType="1"/>
              </p:cNvCxnSpPr>
              <p:nvPr/>
            </p:nvCxnSpPr>
            <p:spPr bwMode="auto">
              <a:xfrm>
                <a:off x="5449888" y="382428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Straight Connector 141"/>
              <p:cNvCxnSpPr>
                <a:cxnSpLocks noChangeShapeType="1"/>
              </p:cNvCxnSpPr>
              <p:nvPr/>
            </p:nvCxnSpPr>
            <p:spPr bwMode="auto">
              <a:xfrm flipH="1">
                <a:off x="6178551" y="2960689"/>
                <a:ext cx="1587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Straight Connector 142"/>
              <p:cNvCxnSpPr>
                <a:cxnSpLocks noChangeShapeType="1"/>
              </p:cNvCxnSpPr>
              <p:nvPr/>
            </p:nvCxnSpPr>
            <p:spPr bwMode="auto">
              <a:xfrm>
                <a:off x="5457826" y="3509964"/>
                <a:ext cx="1370012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Straight Connector 143"/>
              <p:cNvCxnSpPr>
                <a:cxnSpLocks noChangeShapeType="1"/>
              </p:cNvCxnSpPr>
              <p:nvPr/>
            </p:nvCxnSpPr>
            <p:spPr bwMode="auto">
              <a:xfrm>
                <a:off x="5451476" y="3252789"/>
                <a:ext cx="741362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1" name="Group 360"/>
            <p:cNvGrpSpPr>
              <a:grpSpLocks/>
            </p:cNvGrpSpPr>
            <p:nvPr/>
          </p:nvGrpSpPr>
          <p:grpSpPr bwMode="auto">
            <a:xfrm>
              <a:off x="826545" y="2514714"/>
              <a:ext cx="1663268" cy="2000250"/>
              <a:chOff x="5322883" y="2698751"/>
              <a:chExt cx="1663268" cy="2000250"/>
            </a:xfrm>
          </p:grpSpPr>
          <p:sp>
            <p:nvSpPr>
              <p:cNvPr id="131" name="Can 47"/>
              <p:cNvSpPr>
                <a:spLocks noChangeArrowheads="1"/>
              </p:cNvSpPr>
              <p:nvPr/>
            </p:nvSpPr>
            <p:spPr bwMode="auto">
              <a:xfrm>
                <a:off x="5322883" y="4330701"/>
                <a:ext cx="166326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SQLite</a:t>
                </a: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/</a:t>
                </a:r>
                <a:r>
                  <a:rPr lang="en-US" sz="1600" dirty="0" err="1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MongoDB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Connector 132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8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4" name="Rounded Rectangle 395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EPICS V4</a:t>
                </a:r>
              </a:p>
              <a:p>
                <a:pPr algn="ctr" defTabSz="457200" eaLnBrk="1" hangingPunct="1"/>
                <a:endParaRPr lang="en-US" sz="12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>
                    <a:solidFill>
                      <a:srgbClr val="D9D9D9"/>
                    </a:solidFill>
                  </a:rPr>
                  <a:t>MASAR</a:t>
                </a:r>
                <a:br>
                  <a:rPr lang="en-US" sz="1400" dirty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135" name="Straight Connector 134"/>
              <p:cNvCxnSpPr>
                <a:cxnSpLocks noChangeShapeType="1"/>
              </p:cNvCxnSpPr>
              <p:nvPr/>
            </p:nvCxnSpPr>
            <p:spPr bwMode="auto">
              <a:xfrm>
                <a:off x="5449888" y="375443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Connector 135"/>
              <p:cNvCxnSpPr>
                <a:cxnSpLocks noChangeShapeType="1"/>
              </p:cNvCxnSpPr>
              <p:nvPr/>
            </p:nvCxnSpPr>
            <p:spPr bwMode="auto">
              <a:xfrm>
                <a:off x="5457826" y="3440114"/>
                <a:ext cx="1370012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2" name="Group 358"/>
            <p:cNvGrpSpPr>
              <a:grpSpLocks/>
            </p:cNvGrpSpPr>
            <p:nvPr/>
          </p:nvGrpSpPr>
          <p:grpSpPr bwMode="auto">
            <a:xfrm>
              <a:off x="7011397" y="2515773"/>
              <a:ext cx="1582736" cy="2000250"/>
              <a:chOff x="5449888" y="2698750"/>
              <a:chExt cx="1423987" cy="2000250"/>
            </a:xfrm>
          </p:grpSpPr>
          <p:sp>
            <p:nvSpPr>
              <p:cNvPr id="123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</a:p>
            </p:txBody>
          </p:sp>
          <p:cxnSp>
            <p:nvCxnSpPr>
              <p:cNvPr id="124" name="Straight Connector 123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Connector 124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6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PVAS</a:t>
                </a:r>
                <a:br>
                  <a:rPr lang="en-US" sz="1200" dirty="0">
                    <a:solidFill>
                      <a:srgbClr val="D9D9D9"/>
                    </a:solidFill>
                  </a:rPr>
                </a:br>
                <a:endParaRPr lang="en-US" sz="6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 smtClean="0">
                    <a:solidFill>
                      <a:srgbClr val="D9D9D9"/>
                    </a:solidFill>
                  </a:rPr>
                  <a:t>AI DS</a:t>
                </a:r>
                <a:br>
                  <a:rPr lang="en-US" sz="1400" dirty="0" smtClean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Python</a:t>
                </a:r>
                <a:endParaRPr lang="en-US" sz="1200" dirty="0">
                  <a:solidFill>
                    <a:srgbClr val="D9D9D9"/>
                  </a:solidFill>
                </a:endParaRPr>
              </a:p>
            </p:txBody>
          </p:sp>
          <p:cxnSp>
            <p:nvCxnSpPr>
              <p:cNvPr id="127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Connector 127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Connector 128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Connector 129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" y="974945"/>
            <a:ext cx="9142944" cy="5871610"/>
          </a:xfrm>
          <a:solidFill>
            <a:schemeClr val="bg1">
              <a:lumMod val="65000"/>
              <a:alpha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Physics Applications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>
            <a:off x="957840" y="4994385"/>
            <a:ext cx="1323" cy="2746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33902" y="4995973"/>
            <a:ext cx="8077200" cy="2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45002" y="4995973"/>
            <a:ext cx="1466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Distributed Front-Ends</a:t>
            </a:r>
          </a:p>
        </p:txBody>
      </p:sp>
      <p:sp>
        <p:nvSpPr>
          <p:cNvPr id="23" name="Rectangle 116"/>
          <p:cNvSpPr>
            <a:spLocks noChangeArrowheads="1"/>
          </p:cNvSpPr>
          <p:nvPr/>
        </p:nvSpPr>
        <p:spPr bwMode="auto">
          <a:xfrm>
            <a:off x="353002" y="5264304"/>
            <a:ext cx="1358849" cy="565105"/>
          </a:xfrm>
          <a:prstGeom prst="rect">
            <a:avLst/>
          </a:prstGeom>
          <a:solidFill>
            <a:srgbClr val="3366CC"/>
          </a:solidFill>
          <a:ln>
            <a:noFill/>
          </a:ln>
          <a:extLst/>
        </p:spPr>
        <p:txBody>
          <a:bodyPr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rPr>
              <a:t>IOC</a:t>
            </a:r>
            <a:endParaRPr lang="en-US" sz="1400" dirty="0">
              <a:solidFill>
                <a:srgbClr val="D9D9D9"/>
              </a:solidFill>
              <a:latin typeface="Calibri"/>
              <a:ea typeface="+mn-ea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rgbClr val="D9D9D9"/>
              </a:solidFill>
              <a:latin typeface="Calibri"/>
              <a:ea typeface="+mn-ea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rPr>
              <a:t>Live Optics</a:t>
            </a:r>
            <a:endParaRPr lang="en-US" sz="1400" dirty="0">
              <a:solidFill>
                <a:srgbClr val="D9D9D9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>
            <a:cxnSpLocks noChangeShapeType="1"/>
            <a:stCxn id="23" idx="1"/>
            <a:endCxn id="23" idx="3"/>
          </p:cNvCxnSpPr>
          <p:nvPr/>
        </p:nvCxnSpPr>
        <p:spPr bwMode="auto">
          <a:xfrm>
            <a:off x="353002" y="5546857"/>
            <a:ext cx="1358849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8" name="Group 107"/>
          <p:cNvGrpSpPr/>
          <p:nvPr/>
        </p:nvGrpSpPr>
        <p:grpSpPr>
          <a:xfrm>
            <a:off x="1780682" y="5010260"/>
            <a:ext cx="1419703" cy="814388"/>
            <a:chOff x="3963988" y="5111864"/>
            <a:chExt cx="1222375" cy="814388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flipH="1">
              <a:off x="4560888" y="5111864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119"/>
            <p:cNvSpPr>
              <a:spLocks noChangeArrowheads="1"/>
            </p:cNvSpPr>
            <p:nvPr/>
          </p:nvSpPr>
          <p:spPr bwMode="auto">
            <a:xfrm>
              <a:off x="3963988" y="5349989"/>
              <a:ext cx="1222375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Live MUNICONV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>
              <a:cxnSpLocks noChangeShapeType="1"/>
              <a:stCxn id="26" idx="1"/>
              <a:endCxn id="26" idx="3"/>
            </p:cNvCxnSpPr>
            <p:nvPr/>
          </p:nvCxnSpPr>
          <p:spPr bwMode="auto">
            <a:xfrm>
              <a:off x="3963988" y="5637327"/>
              <a:ext cx="122237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92627" y="1514583"/>
            <a:ext cx="8150225" cy="3481390"/>
            <a:chOff x="360363" y="1616187"/>
            <a:chExt cx="8150225" cy="3481390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H="1">
              <a:off x="2952750" y="2249602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H="1">
              <a:off x="4414838" y="2243252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flipH="1">
              <a:off x="5889625" y="2246427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H="1">
              <a:off x="7645400" y="2243252"/>
              <a:ext cx="1588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H="1">
              <a:off x="1412875" y="2219439"/>
              <a:ext cx="1588" cy="2746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695325" y="2492489"/>
              <a:ext cx="19050" cy="26050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360363" y="2249601"/>
              <a:ext cx="6731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Ethernet</a:t>
              </a: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433388" y="2498839"/>
              <a:ext cx="8077200" cy="2381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" name="Group 361"/>
            <p:cNvGrpSpPr>
              <a:grpSpLocks/>
            </p:cNvGrpSpPr>
            <p:nvPr/>
          </p:nvGrpSpPr>
          <p:grpSpPr bwMode="auto">
            <a:xfrm>
              <a:off x="744538" y="1625714"/>
              <a:ext cx="1404936" cy="623888"/>
              <a:chOff x="995363" y="1803401"/>
              <a:chExt cx="1404936" cy="623888"/>
            </a:xfrm>
          </p:grpSpPr>
          <p:grpSp>
            <p:nvGrpSpPr>
              <p:cNvPr id="69" name="Group 6"/>
              <p:cNvGrpSpPr>
                <a:grpSpLocks/>
              </p:cNvGrpSpPr>
              <p:nvPr/>
            </p:nvGrpSpPr>
            <p:grpSpPr bwMode="auto">
              <a:xfrm>
                <a:off x="995363" y="1803401"/>
                <a:ext cx="1404936" cy="623888"/>
                <a:chOff x="731366" y="1757075"/>
                <a:chExt cx="1320067" cy="681325"/>
              </a:xfrm>
            </p:grpSpPr>
            <p:sp>
              <p:nvSpPr>
                <p:cNvPr id="71" name="Snip Single Corner Rectangle 70"/>
                <p:cNvSpPr/>
                <p:nvPr/>
              </p:nvSpPr>
              <p:spPr bwMode="auto">
                <a:xfrm>
                  <a:off x="731366" y="1757075"/>
                  <a:ext cx="1320068" cy="681325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Python Apps</a:t>
                  </a: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PVAC REST</a:t>
                  </a:r>
                </a:p>
              </p:txBody>
            </p:sp>
            <p:cxnSp>
              <p:nvCxnSpPr>
                <p:cNvPr id="72" name="Straight Connector 71"/>
                <p:cNvCxnSpPr>
                  <a:cxnSpLocks noChangeShapeType="1"/>
                </p:cNvCxnSpPr>
                <p:nvPr/>
              </p:nvCxnSpPr>
              <p:spPr bwMode="auto">
                <a:xfrm>
                  <a:off x="731366" y="2140212"/>
                  <a:ext cx="1320068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Straight Connector 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6367" y="2162749"/>
                  <a:ext cx="1491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0" name="Straight Connector 69"/>
              <p:cNvCxnSpPr>
                <a:cxnSpLocks noChangeShapeType="1"/>
              </p:cNvCxnSpPr>
              <p:nvPr/>
            </p:nvCxnSpPr>
            <p:spPr bwMode="auto">
              <a:xfrm flipH="1">
                <a:off x="1900238" y="2174876"/>
                <a:ext cx="1587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4" name="Group 362"/>
            <p:cNvGrpSpPr>
              <a:grpSpLocks/>
            </p:cNvGrpSpPr>
            <p:nvPr/>
          </p:nvGrpSpPr>
          <p:grpSpPr bwMode="auto">
            <a:xfrm>
              <a:off x="2244724" y="1625714"/>
              <a:ext cx="1404936" cy="623888"/>
              <a:chOff x="995363" y="1803401"/>
              <a:chExt cx="1404936" cy="623888"/>
            </a:xfrm>
          </p:grpSpPr>
          <p:grpSp>
            <p:nvGrpSpPr>
              <p:cNvPr id="64" name="Group 6"/>
              <p:cNvGrpSpPr>
                <a:grpSpLocks/>
              </p:cNvGrpSpPr>
              <p:nvPr/>
            </p:nvGrpSpPr>
            <p:grpSpPr bwMode="auto">
              <a:xfrm>
                <a:off x="995363" y="1803401"/>
                <a:ext cx="1404936" cy="623888"/>
                <a:chOff x="731366" y="1757075"/>
                <a:chExt cx="1320067" cy="681325"/>
              </a:xfrm>
            </p:grpSpPr>
            <p:sp>
              <p:nvSpPr>
                <p:cNvPr id="66" name="Snip Single Corner Rectangle 65"/>
                <p:cNvSpPr/>
                <p:nvPr/>
              </p:nvSpPr>
              <p:spPr bwMode="auto">
                <a:xfrm>
                  <a:off x="731367" y="1757075"/>
                  <a:ext cx="1320069" cy="681325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MMLT</a:t>
                  </a: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PVAC REST</a:t>
                  </a:r>
                </a:p>
              </p:txBody>
            </p:sp>
            <p:cxnSp>
              <p:nvCxnSpPr>
                <p:cNvPr id="67" name="Straight Connector 66"/>
                <p:cNvCxnSpPr>
                  <a:cxnSpLocks noChangeShapeType="1"/>
                </p:cNvCxnSpPr>
                <p:nvPr/>
              </p:nvCxnSpPr>
              <p:spPr bwMode="auto">
                <a:xfrm>
                  <a:off x="731367" y="2140212"/>
                  <a:ext cx="1320069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Straight Connector 6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6368" y="2162749"/>
                  <a:ext cx="1492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5" name="Straight Connector 64"/>
              <p:cNvCxnSpPr>
                <a:cxnSpLocks noChangeShapeType="1"/>
              </p:cNvCxnSpPr>
              <p:nvPr/>
            </p:nvCxnSpPr>
            <p:spPr bwMode="auto">
              <a:xfrm flipH="1">
                <a:off x="1900239" y="2174876"/>
                <a:ext cx="1588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" name="Group 363"/>
            <p:cNvGrpSpPr>
              <a:grpSpLocks/>
            </p:cNvGrpSpPr>
            <p:nvPr/>
          </p:nvGrpSpPr>
          <p:grpSpPr bwMode="auto">
            <a:xfrm>
              <a:off x="3718720" y="1622539"/>
              <a:ext cx="1404936" cy="623888"/>
              <a:chOff x="995363" y="1803401"/>
              <a:chExt cx="1404936" cy="623888"/>
            </a:xfrm>
          </p:grpSpPr>
          <p:grpSp>
            <p:nvGrpSpPr>
              <p:cNvPr id="59" name="Group 6"/>
              <p:cNvGrpSpPr>
                <a:grpSpLocks/>
              </p:cNvGrpSpPr>
              <p:nvPr/>
            </p:nvGrpSpPr>
            <p:grpSpPr bwMode="auto">
              <a:xfrm>
                <a:off x="995363" y="1803401"/>
                <a:ext cx="1404936" cy="623888"/>
                <a:chOff x="731366" y="1757075"/>
                <a:chExt cx="1320067" cy="681325"/>
              </a:xfrm>
            </p:grpSpPr>
            <p:sp>
              <p:nvSpPr>
                <p:cNvPr id="61" name="Snip Single Corner Rectangle 60"/>
                <p:cNvSpPr/>
                <p:nvPr/>
              </p:nvSpPr>
              <p:spPr bwMode="auto">
                <a:xfrm>
                  <a:off x="732111" y="1757075"/>
                  <a:ext cx="1318577" cy="681325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err="1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Matlab</a:t>
                  </a: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 Apps</a:t>
                  </a: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PVAC REST</a:t>
                  </a:r>
                </a:p>
              </p:txBody>
            </p:sp>
            <p:cxnSp>
              <p:nvCxnSpPr>
                <p:cNvPr id="62" name="Straight Connector 61"/>
                <p:cNvCxnSpPr>
                  <a:cxnSpLocks noChangeShapeType="1"/>
                </p:cNvCxnSpPr>
                <p:nvPr/>
              </p:nvCxnSpPr>
              <p:spPr bwMode="auto">
                <a:xfrm>
                  <a:off x="732111" y="2140212"/>
                  <a:ext cx="1318577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Straight Connector 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7113" y="2162749"/>
                  <a:ext cx="1491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0" name="Straight Connector 59"/>
              <p:cNvCxnSpPr>
                <a:cxnSpLocks noChangeShapeType="1"/>
              </p:cNvCxnSpPr>
              <p:nvPr/>
            </p:nvCxnSpPr>
            <p:spPr bwMode="auto">
              <a:xfrm flipH="1">
                <a:off x="1901031" y="2174876"/>
                <a:ext cx="0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" name="Group 364"/>
            <p:cNvGrpSpPr>
              <a:grpSpLocks/>
            </p:cNvGrpSpPr>
            <p:nvPr/>
          </p:nvGrpSpPr>
          <p:grpSpPr bwMode="auto">
            <a:xfrm>
              <a:off x="5187951" y="1616851"/>
              <a:ext cx="1404937" cy="623888"/>
              <a:chOff x="995362" y="1803401"/>
              <a:chExt cx="1404937" cy="623888"/>
            </a:xfrm>
          </p:grpSpPr>
          <p:grpSp>
            <p:nvGrpSpPr>
              <p:cNvPr id="54" name="Group 6"/>
              <p:cNvGrpSpPr>
                <a:grpSpLocks/>
              </p:cNvGrpSpPr>
              <p:nvPr/>
            </p:nvGrpSpPr>
            <p:grpSpPr bwMode="auto">
              <a:xfrm>
                <a:off x="995362" y="1803401"/>
                <a:ext cx="1404937" cy="623888"/>
                <a:chOff x="731365" y="1757075"/>
                <a:chExt cx="1320068" cy="681325"/>
              </a:xfrm>
            </p:grpSpPr>
            <p:sp>
              <p:nvSpPr>
                <p:cNvPr id="56" name="Snip Single Corner Rectangle 55"/>
                <p:cNvSpPr/>
                <p:nvPr/>
              </p:nvSpPr>
              <p:spPr bwMode="auto">
                <a:xfrm>
                  <a:off x="731364" y="1756352"/>
                  <a:ext cx="1320069" cy="681325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Channel Arch</a:t>
                  </a: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PVAC REST</a:t>
                  </a:r>
                </a:p>
              </p:txBody>
            </p:sp>
            <p:cxnSp>
              <p:nvCxnSpPr>
                <p:cNvPr id="57" name="Straight Connector 56"/>
                <p:cNvCxnSpPr>
                  <a:cxnSpLocks noChangeShapeType="1"/>
                </p:cNvCxnSpPr>
                <p:nvPr/>
              </p:nvCxnSpPr>
              <p:spPr bwMode="auto">
                <a:xfrm>
                  <a:off x="731364" y="2139489"/>
                  <a:ext cx="1320069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Straight Connector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6366" y="2162026"/>
                  <a:ext cx="1492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5" name="Straight Connector 54"/>
              <p:cNvCxnSpPr>
                <a:cxnSpLocks noChangeShapeType="1"/>
              </p:cNvCxnSpPr>
              <p:nvPr/>
            </p:nvCxnSpPr>
            <p:spPr bwMode="auto">
              <a:xfrm flipH="1">
                <a:off x="1900236" y="2174214"/>
                <a:ext cx="1588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" name="Group 365"/>
            <p:cNvGrpSpPr>
              <a:grpSpLocks/>
            </p:cNvGrpSpPr>
            <p:nvPr/>
          </p:nvGrpSpPr>
          <p:grpSpPr bwMode="auto">
            <a:xfrm>
              <a:off x="6850063" y="1616187"/>
              <a:ext cx="1660525" cy="633413"/>
              <a:chOff x="995669" y="1793874"/>
              <a:chExt cx="1404631" cy="633413"/>
            </a:xfrm>
          </p:grpSpPr>
          <p:grpSp>
            <p:nvGrpSpPr>
              <p:cNvPr id="49" name="Group 6"/>
              <p:cNvGrpSpPr>
                <a:grpSpLocks/>
              </p:cNvGrpSpPr>
              <p:nvPr/>
            </p:nvGrpSpPr>
            <p:grpSpPr bwMode="auto">
              <a:xfrm>
                <a:off x="995669" y="1793874"/>
                <a:ext cx="1404631" cy="633413"/>
                <a:chOff x="731653" y="1746671"/>
                <a:chExt cx="1319780" cy="691727"/>
              </a:xfrm>
            </p:grpSpPr>
            <p:sp>
              <p:nvSpPr>
                <p:cNvPr id="51" name="Snip Single Corner Rectangle 50"/>
                <p:cNvSpPr/>
                <p:nvPr/>
              </p:nvSpPr>
              <p:spPr bwMode="auto">
                <a:xfrm>
                  <a:off x="731653" y="1746671"/>
                  <a:ext cx="1319780" cy="691727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smtClean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CS-Studio</a:t>
                  </a:r>
                  <a:endParaRPr lang="en-US" sz="1600" dirty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endParaRP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smtClean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</a:t>
                  </a: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PVAC REST</a:t>
                  </a:r>
                </a:p>
              </p:txBody>
            </p:sp>
            <p:cxnSp>
              <p:nvCxnSpPr>
                <p:cNvPr id="52" name="Straight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731653" y="2140211"/>
                  <a:ext cx="1319780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Straight Connector 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7464" y="2162748"/>
                  <a:ext cx="0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0" name="Straight Connector 49"/>
              <p:cNvCxnSpPr>
                <a:cxnSpLocks noChangeShapeType="1"/>
              </p:cNvCxnSpPr>
              <p:nvPr/>
            </p:nvCxnSpPr>
            <p:spPr bwMode="auto">
              <a:xfrm flipH="1">
                <a:off x="1900755" y="2174876"/>
                <a:ext cx="1342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4" name="Rectangle 132"/>
          <p:cNvSpPr>
            <a:spLocks noChangeArrowheads="1"/>
          </p:cNvSpPr>
          <p:nvPr/>
        </p:nvSpPr>
        <p:spPr bwMode="auto">
          <a:xfrm>
            <a:off x="353003" y="5807185"/>
            <a:ext cx="1358849" cy="209550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  <p:txBody>
          <a:bodyPr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latin typeface="Calibri"/>
                <a:ea typeface="+mn-ea"/>
                <a:cs typeface="+mn-cs"/>
              </a:rPr>
              <a:t>Tracy-</a:t>
            </a:r>
            <a:r>
              <a:rPr lang="en-US" sz="10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rPr>
              <a:t>III/Elegant</a:t>
            </a:r>
            <a:endParaRPr lang="en-US" sz="1000" dirty="0">
              <a:solidFill>
                <a:srgbClr val="D9D9D9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318390" y="5009731"/>
            <a:ext cx="1419703" cy="814388"/>
            <a:chOff x="3963988" y="5111864"/>
            <a:chExt cx="1222375" cy="814388"/>
          </a:xfrm>
        </p:grpSpPr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 flipH="1">
              <a:off x="4560888" y="5111864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" name="Rectangle 119"/>
            <p:cNvSpPr>
              <a:spLocks noChangeArrowheads="1"/>
            </p:cNvSpPr>
            <p:nvPr/>
          </p:nvSpPr>
          <p:spPr bwMode="auto">
            <a:xfrm>
              <a:off x="3963988" y="5349989"/>
              <a:ext cx="1222375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Orbit Correction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2" name="Straight Connector 111"/>
            <p:cNvCxnSpPr>
              <a:cxnSpLocks noChangeShapeType="1"/>
              <a:stCxn id="111" idx="1"/>
              <a:endCxn id="111" idx="3"/>
            </p:cNvCxnSpPr>
            <p:nvPr/>
          </p:nvCxnSpPr>
          <p:spPr bwMode="auto">
            <a:xfrm>
              <a:off x="3963988" y="5637327"/>
              <a:ext cx="122237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3" name="Group 112"/>
          <p:cNvGrpSpPr/>
          <p:nvPr/>
        </p:nvGrpSpPr>
        <p:grpSpPr>
          <a:xfrm>
            <a:off x="4890493" y="4995973"/>
            <a:ext cx="1419703" cy="814388"/>
            <a:chOff x="3963988" y="5111864"/>
            <a:chExt cx="1222375" cy="814388"/>
          </a:xfrm>
        </p:grpSpPr>
        <p:cxnSp>
          <p:nvCxnSpPr>
            <p:cNvPr id="114" name="Straight Connector 113"/>
            <p:cNvCxnSpPr>
              <a:cxnSpLocks noChangeShapeType="1"/>
            </p:cNvCxnSpPr>
            <p:nvPr/>
          </p:nvCxnSpPr>
          <p:spPr bwMode="auto">
            <a:xfrm flipH="1">
              <a:off x="4560888" y="5111864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Rectangle 119"/>
            <p:cNvSpPr>
              <a:spLocks noChangeArrowheads="1"/>
            </p:cNvSpPr>
            <p:nvPr/>
          </p:nvSpPr>
          <p:spPr bwMode="auto">
            <a:xfrm>
              <a:off x="3963988" y="5349989"/>
              <a:ext cx="1222375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Dispersion </a:t>
              </a:r>
              <a:r>
                <a:rPr lang="en-US" sz="1400" dirty="0" err="1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Meas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>
              <a:cxnSpLocks noChangeShapeType="1"/>
              <a:stCxn id="115" idx="1"/>
              <a:endCxn id="115" idx="3"/>
            </p:cNvCxnSpPr>
            <p:nvPr/>
          </p:nvCxnSpPr>
          <p:spPr bwMode="auto">
            <a:xfrm>
              <a:off x="3963988" y="5637327"/>
              <a:ext cx="122237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6440934" y="533677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7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Physics Applications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02" name="Rounded Rectangle 101"/>
          <p:cNvSpPr>
            <a:spLocks noChangeArrowheads="1"/>
          </p:cNvSpPr>
          <p:nvPr/>
        </p:nvSpPr>
        <p:spPr bwMode="auto">
          <a:xfrm>
            <a:off x="552450" y="3305107"/>
            <a:ext cx="6280150" cy="80382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		EPICS V3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IOC</a:t>
            </a:r>
            <a:endParaRPr lang="en-US" sz="18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7" name="Rounded Rectangle 106"/>
          <p:cNvSpPr>
            <a:spLocks noChangeArrowheads="1"/>
          </p:cNvSpPr>
          <p:nvPr/>
        </p:nvSpPr>
        <p:spPr bwMode="auto">
          <a:xfrm>
            <a:off x="451637" y="1821698"/>
            <a:ext cx="1690423" cy="595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prstClr val="white">
                    <a:lumMod val="85000"/>
                  </a:prstClr>
                </a:solidFill>
              </a:rPr>
              <a:t>CS-Studio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9" name="Rounded Rectangle 108"/>
          <p:cNvSpPr>
            <a:spLocks noChangeArrowheads="1"/>
          </p:cNvSpPr>
          <p:nvPr/>
        </p:nvSpPr>
        <p:spPr bwMode="auto">
          <a:xfrm>
            <a:off x="557213" y="4121531"/>
            <a:ext cx="3464861" cy="328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Python</a:t>
            </a:r>
            <a:endParaRPr lang="en-US" sz="18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0" name="Rounded Rectangle 109"/>
          <p:cNvSpPr>
            <a:spLocks noChangeArrowheads="1"/>
          </p:cNvSpPr>
          <p:nvPr/>
        </p:nvSpPr>
        <p:spPr bwMode="auto">
          <a:xfrm>
            <a:off x="552450" y="4475545"/>
            <a:ext cx="3452097" cy="6011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anchor="ctr"/>
          <a:lstStyle/>
          <a:p>
            <a:pPr algn="ctr">
              <a:defRPr/>
            </a:pPr>
            <a:r>
              <a:rPr lang="en-US" dirty="0">
                <a:solidFill>
                  <a:prstClr val="white">
                    <a:lumMod val="85000"/>
                  </a:prstClr>
                </a:solidFill>
              </a:rPr>
              <a:t>Accelerator Physics High Level 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App</a:t>
            </a:r>
            <a:endParaRPr lang="en-US" dirty="0" smtClean="0">
              <a:solidFill>
                <a:prstClr val="white">
                  <a:lumMod val="85000"/>
                </a:prstClr>
              </a:solidFill>
              <a:latin typeface="Calibri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APHLA Library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)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8461" name="Group 126"/>
          <p:cNvGrpSpPr>
            <a:grpSpLocks/>
          </p:cNvGrpSpPr>
          <p:nvPr/>
        </p:nvGrpSpPr>
        <p:grpSpPr bwMode="auto">
          <a:xfrm>
            <a:off x="595313" y="5760431"/>
            <a:ext cx="1477962" cy="307975"/>
            <a:chOff x="7106092" y="1962360"/>
            <a:chExt cx="1202505" cy="307777"/>
          </a:xfrm>
        </p:grpSpPr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7106092" y="2032165"/>
              <a:ext cx="457236" cy="2189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99FF"/>
                </a:gs>
                <a:gs pos="100000">
                  <a:srgbClr val="042B7F"/>
                </a:gs>
              </a:gsLst>
              <a:lin ang="5400000"/>
            </a:gradFill>
            <a:ln w="9525">
              <a:solidFill>
                <a:srgbClr val="7C6DB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516830" y="1962360"/>
              <a:ext cx="791767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Finished</a:t>
              </a:r>
            </a:p>
          </p:txBody>
        </p:sp>
      </p:grpSp>
      <p:sp>
        <p:nvSpPr>
          <p:cNvPr id="136" name="Rounded Rectangle 135"/>
          <p:cNvSpPr>
            <a:spLocks noChangeArrowheads="1"/>
          </p:cNvSpPr>
          <p:nvPr/>
        </p:nvSpPr>
        <p:spPr bwMode="auto">
          <a:xfrm>
            <a:off x="2066925" y="5849331"/>
            <a:ext cx="561975" cy="219075"/>
          </a:xfrm>
          <a:prstGeom prst="roundRect">
            <a:avLst>
              <a:gd name="adj" fmla="val 16667"/>
            </a:avLst>
          </a:prstGeom>
          <a:solidFill>
            <a:srgbClr val="7CA553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571750" y="5793769"/>
            <a:ext cx="1136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User Apps</a:t>
            </a:r>
          </a:p>
        </p:txBody>
      </p:sp>
      <p:sp>
        <p:nvSpPr>
          <p:cNvPr id="132" name="Rounded Rectangle 131"/>
          <p:cNvSpPr>
            <a:spLocks noChangeArrowheads="1"/>
          </p:cNvSpPr>
          <p:nvPr/>
        </p:nvSpPr>
        <p:spPr bwMode="auto">
          <a:xfrm>
            <a:off x="6034088" y="5842981"/>
            <a:ext cx="561975" cy="21907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96063" y="5793769"/>
            <a:ext cx="1235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Developing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38300" y="1016862"/>
            <a:ext cx="8707438" cy="56640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Architecture</a:t>
            </a:r>
            <a:endParaRPr lang="en-US" dirty="0">
              <a:latin typeface="Arial" charset="0"/>
              <a:ea typeface="MS PGothic" charset="0"/>
            </a:endParaRPr>
          </a:p>
        </p:txBody>
      </p:sp>
      <p:cxnSp>
        <p:nvCxnSpPr>
          <p:cNvPr id="3" name="Straight Connector 2"/>
          <p:cNvCxnSpPr>
            <a:stCxn id="102" idx="1"/>
            <a:endCxn id="102" idx="3"/>
          </p:cNvCxnSpPr>
          <p:nvPr/>
        </p:nvCxnSpPr>
        <p:spPr>
          <a:xfrm>
            <a:off x="552450" y="3707018"/>
            <a:ext cx="6280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102" idx="0"/>
          </p:cNvCxnSpPr>
          <p:nvPr/>
        </p:nvCxnSpPr>
        <p:spPr>
          <a:xfrm flipV="1">
            <a:off x="3692525" y="3305107"/>
            <a:ext cx="0" cy="4019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4212952" y="5876522"/>
            <a:ext cx="457200" cy="220663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4670152" y="5806672"/>
            <a:ext cx="8143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Calibri"/>
                <a:ea typeface="MS PGothic" panose="020B0600070205080204" pitchFamily="34" charset="-128"/>
                <a:cs typeface="+mn-cs"/>
              </a:rPr>
              <a:t>Planning</a:t>
            </a:r>
          </a:p>
        </p:txBody>
      </p:sp>
      <p:sp>
        <p:nvSpPr>
          <p:cNvPr id="41" name="Rounded Rectangle 40"/>
          <p:cNvSpPr>
            <a:spLocks noChangeArrowheads="1"/>
          </p:cNvSpPr>
          <p:nvPr/>
        </p:nvSpPr>
        <p:spPr bwMode="auto">
          <a:xfrm>
            <a:off x="4077195" y="4108928"/>
            <a:ext cx="2747211" cy="5562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EPICS Database</a:t>
            </a:r>
            <a:endParaRPr lang="en-US" sz="18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295672" y="2451543"/>
            <a:ext cx="19050" cy="43007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1295671" y="2881616"/>
            <a:ext cx="5486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3126336" y="2881616"/>
            <a:ext cx="0" cy="432231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none" w="med" len="med"/>
            <a:tailEnd type="arrow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5907081" y="1856230"/>
            <a:ext cx="1526652" cy="595313"/>
          </a:xfrm>
          <a:prstGeom prst="roundRect">
            <a:avLst>
              <a:gd name="adj" fmla="val 16667"/>
            </a:avLst>
          </a:prstGeom>
          <a:solidFill>
            <a:srgbClr val="7CA553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User Apps</a:t>
            </a:r>
            <a:endParaRPr lang="en-US" sz="1800" dirty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>
            <a:off x="6763021" y="2451543"/>
            <a:ext cx="19050" cy="430073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3727471" y="3313847"/>
            <a:ext cx="3096935" cy="376237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  <a:ea typeface="MS PGothic" panose="020B0600070205080204" pitchFamily="34" charset="-128"/>
                <a:cs typeface="+mn-cs"/>
              </a:rPr>
              <a:t>EPICS V4</a:t>
            </a:r>
            <a:endParaRPr lang="en-US" kern="0" dirty="0">
              <a:solidFill>
                <a:prstClr val="white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54" name="Straight Arrow Connector 53"/>
          <p:cNvCxnSpPr>
            <a:cxnSpLocks noChangeShapeType="1"/>
          </p:cNvCxnSpPr>
          <p:nvPr/>
        </p:nvCxnSpPr>
        <p:spPr bwMode="auto">
          <a:xfrm flipV="1">
            <a:off x="4355557" y="2417011"/>
            <a:ext cx="0" cy="625475"/>
          </a:xfrm>
          <a:prstGeom prst="straightConnector1">
            <a:avLst/>
          </a:prstGeom>
          <a:noFill/>
          <a:ln w="25400">
            <a:solidFill>
              <a:srgbClr val="604A7B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2675982" y="3071401"/>
            <a:ext cx="3270250" cy="0"/>
          </a:xfrm>
          <a:prstGeom prst="line">
            <a:avLst/>
          </a:prstGeom>
          <a:noFill/>
          <a:ln w="25400">
            <a:solidFill>
              <a:srgbClr val="604A7B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5066228" y="3059556"/>
            <a:ext cx="0" cy="228600"/>
          </a:xfrm>
          <a:prstGeom prst="straightConnector1">
            <a:avLst/>
          </a:prstGeom>
          <a:noFill/>
          <a:ln w="25400">
            <a:solidFill>
              <a:srgbClr val="604A7B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Rounded Rectangle 66"/>
          <p:cNvSpPr>
            <a:spLocks noChangeArrowheads="1"/>
          </p:cNvSpPr>
          <p:nvPr/>
        </p:nvSpPr>
        <p:spPr bwMode="auto">
          <a:xfrm>
            <a:off x="3369719" y="1508568"/>
            <a:ext cx="2038350" cy="420688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CS-Studio/</a:t>
            </a:r>
            <a:r>
              <a:rPr lang="en-US" sz="1600" kern="0" dirty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BOY</a:t>
            </a:r>
          </a:p>
        </p:txBody>
      </p:sp>
      <p:sp>
        <p:nvSpPr>
          <p:cNvPr id="68" name="Rounded Rectangle 67"/>
          <p:cNvSpPr>
            <a:spLocks noChangeArrowheads="1"/>
          </p:cNvSpPr>
          <p:nvPr/>
        </p:nvSpPr>
        <p:spPr bwMode="auto">
          <a:xfrm>
            <a:off x="3369719" y="1929256"/>
            <a:ext cx="2038350" cy="52705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</a:rPr>
              <a:t>EPICS V4 </a:t>
            </a:r>
            <a:r>
              <a:rPr lang="en-US" sz="1600" kern="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MS PGothic" panose="020B0600070205080204" pitchFamily="34" charset="-128"/>
                <a:cs typeface="+mn-cs"/>
              </a:rPr>
              <a:t>Java Client</a:t>
            </a:r>
            <a:endParaRPr lang="en-US" sz="1600" kern="0" dirty="0">
              <a:solidFill>
                <a:prstClr val="white">
                  <a:lumMod val="85000"/>
                </a:prstClr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3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7" grpId="0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Physics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16" y="1006917"/>
            <a:ext cx="8898169" cy="4015728"/>
          </a:xfrm>
        </p:spPr>
        <p:txBody>
          <a:bodyPr>
            <a:normAutofit/>
          </a:bodyPr>
          <a:lstStyle/>
          <a:p>
            <a:r>
              <a:rPr lang="en-US" dirty="0" smtClean="0"/>
              <a:t>IOC as middle layer services</a:t>
            </a:r>
          </a:p>
          <a:p>
            <a:pPr lvl="1"/>
            <a:r>
              <a:rPr lang="en-US" sz="2400" dirty="0" smtClean="0"/>
              <a:t>Orbit correction, dispersion measurement, chromaticity measurement/correction, local bump </a:t>
            </a:r>
          </a:p>
          <a:p>
            <a:pPr lvl="1"/>
            <a:r>
              <a:rPr lang="en-US" sz="2400" dirty="0" smtClean="0"/>
              <a:t>beta function measurement + beta beat, tune correction, …</a:t>
            </a:r>
          </a:p>
          <a:p>
            <a:r>
              <a:rPr lang="en-US" dirty="0" smtClean="0"/>
              <a:t>Orbit Correction</a:t>
            </a:r>
          </a:p>
          <a:p>
            <a:pPr lvl="1"/>
            <a:r>
              <a:rPr lang="en-US" dirty="0" smtClean="0"/>
              <a:t>Use orbit response matrix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734" y="3865670"/>
            <a:ext cx="70019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 </a:t>
            </a:r>
            <a:r>
              <a:rPr lang="pl-PL" sz="1600" dirty="0" smtClean="0"/>
              <a:t>       U</a:t>
            </a:r>
            <a:r>
              <a:rPr lang="pl-PL" sz="1600" dirty="0"/>
              <a:t>, s, V = </a:t>
            </a:r>
            <a:r>
              <a:rPr lang="pl-PL" sz="1600" dirty="0" err="1"/>
              <a:t>np.linalg.svd</a:t>
            </a:r>
            <a:r>
              <a:rPr lang="pl-PL" sz="1600" dirty="0"/>
              <a:t>(m, </a:t>
            </a:r>
            <a:r>
              <a:rPr lang="pl-PL" sz="1600" dirty="0" err="1"/>
              <a:t>full_matrices</a:t>
            </a:r>
            <a:r>
              <a:rPr lang="pl-PL" sz="1600" dirty="0"/>
              <a:t>=True)</a:t>
            </a:r>
          </a:p>
          <a:p>
            <a:r>
              <a:rPr lang="pl-PL" sz="1600" dirty="0" smtClean="0"/>
              <a:t>        </a:t>
            </a:r>
            <a:r>
              <a:rPr lang="pl-PL" sz="1600" dirty="0" err="1" smtClean="0"/>
              <a:t>rcond</a:t>
            </a:r>
            <a:r>
              <a:rPr lang="pl-PL" sz="1600" dirty="0" smtClean="0"/>
              <a:t> </a:t>
            </a:r>
            <a:r>
              <a:rPr lang="pl-PL" sz="1600" dirty="0"/>
              <a:t>= s[</a:t>
            </a:r>
            <a:r>
              <a:rPr lang="pl-PL" sz="1600" dirty="0" err="1"/>
              <a:t>kwarg</a:t>
            </a:r>
            <a:r>
              <a:rPr lang="pl-PL" sz="1600" dirty="0"/>
              <a:t>["</a:t>
            </a:r>
            <a:r>
              <a:rPr lang="pl-PL" sz="1600" dirty="0" err="1"/>
              <a:t>nsv</a:t>
            </a:r>
            <a:r>
              <a:rPr lang="pl-PL" sz="1600" dirty="0"/>
              <a:t>"] - 1] / s[0]</a:t>
            </a:r>
          </a:p>
          <a:p>
            <a:r>
              <a:rPr lang="pl-PL" sz="1600" dirty="0"/>
              <a:t>        # </a:t>
            </a:r>
            <a:r>
              <a:rPr lang="pl-PL" sz="1600" dirty="0" err="1"/>
              <a:t>solve</a:t>
            </a:r>
            <a:r>
              <a:rPr lang="pl-PL" sz="1600" dirty="0"/>
              <a:t> for m*</a:t>
            </a:r>
            <a:r>
              <a:rPr lang="pl-PL" sz="1600" dirty="0" err="1"/>
              <a:t>dk</a:t>
            </a:r>
            <a:r>
              <a:rPr lang="pl-PL" sz="1600" dirty="0"/>
              <a:t> + (v0 - ref) = 0</a:t>
            </a:r>
          </a:p>
          <a:p>
            <a:r>
              <a:rPr lang="pl-PL" sz="1600" dirty="0"/>
              <a:t>        </a:t>
            </a:r>
            <a:r>
              <a:rPr lang="pl-PL" sz="1600" dirty="0" err="1"/>
              <a:t>dk</a:t>
            </a:r>
            <a:r>
              <a:rPr lang="pl-PL" sz="1600" dirty="0"/>
              <a:t>, </a:t>
            </a:r>
            <a:r>
              <a:rPr lang="pl-PL" sz="1600" dirty="0" err="1"/>
              <a:t>resids</a:t>
            </a:r>
            <a:r>
              <a:rPr lang="pl-PL" sz="1600" dirty="0"/>
              <a:t>, </a:t>
            </a:r>
            <a:r>
              <a:rPr lang="pl-PL" sz="1600" dirty="0" err="1"/>
              <a:t>rank</a:t>
            </a:r>
            <a:r>
              <a:rPr lang="pl-PL" sz="1600" dirty="0"/>
              <a:t>, s = </a:t>
            </a:r>
            <a:r>
              <a:rPr lang="pl-PL" sz="1600" dirty="0" err="1"/>
              <a:t>np.linalg.lstsq</a:t>
            </a:r>
            <a:r>
              <a:rPr lang="pl-PL" sz="1600" dirty="0"/>
              <a:t>(m, -1.0 * v0, </a:t>
            </a:r>
            <a:r>
              <a:rPr lang="pl-PL" sz="1600" dirty="0" err="1"/>
              <a:t>rcond</a:t>
            </a:r>
            <a:r>
              <a:rPr lang="pl-PL" sz="1600" dirty="0"/>
              <a:t>=</a:t>
            </a:r>
            <a:r>
              <a:rPr lang="pl-PL" sz="1600" dirty="0" err="1"/>
              <a:t>rcond</a:t>
            </a:r>
            <a:r>
              <a:rPr lang="pl-PL" sz="1600" dirty="0"/>
              <a:t>)</a:t>
            </a:r>
          </a:p>
          <a:p>
            <a:r>
              <a:rPr lang="pl-PL" sz="1600" dirty="0"/>
              <a:t>        </a:t>
            </a:r>
          </a:p>
          <a:p>
            <a:r>
              <a:rPr lang="pl-PL" sz="1600" dirty="0"/>
              <a:t>        k0 = </a:t>
            </a:r>
            <a:r>
              <a:rPr lang="pl-PL" sz="1600" dirty="0" err="1"/>
              <a:t>np.array</a:t>
            </a:r>
            <a:r>
              <a:rPr lang="pl-PL" sz="1600" dirty="0"/>
              <a:t>(</a:t>
            </a:r>
            <a:r>
              <a:rPr lang="pl-PL" sz="1600" dirty="0" err="1"/>
              <a:t>ca.caget</a:t>
            </a:r>
            <a:r>
              <a:rPr lang="pl-PL" sz="1600" dirty="0"/>
              <a:t>(</a:t>
            </a:r>
            <a:r>
              <a:rPr lang="pl-PL" sz="1600" dirty="0" err="1"/>
              <a:t>kker</a:t>
            </a:r>
            <a:r>
              <a:rPr lang="pl-PL" sz="1600" dirty="0"/>
              <a:t>), 'd')</a:t>
            </a:r>
          </a:p>
          <a:p>
            <a:endParaRPr lang="pl-PL" sz="1600" dirty="0"/>
          </a:p>
          <a:p>
            <a:r>
              <a:rPr lang="pl-PL" sz="1600" dirty="0"/>
              <a:t>        </a:t>
            </a:r>
            <a:r>
              <a:rPr lang="pl-PL" sz="1600" dirty="0" err="1"/>
              <a:t>if</a:t>
            </a:r>
            <a:r>
              <a:rPr lang="pl-PL" sz="1600" dirty="0"/>
              <a:t> </a:t>
            </a:r>
            <a:r>
              <a:rPr lang="pl-PL" sz="1600" dirty="0" err="1"/>
              <a:t>dImax</a:t>
            </a:r>
            <a:r>
              <a:rPr lang="pl-PL" sz="1600" dirty="0"/>
              <a:t> </a:t>
            </a:r>
            <a:r>
              <a:rPr lang="pl-PL" sz="1600" dirty="0" err="1"/>
              <a:t>is</a:t>
            </a:r>
            <a:r>
              <a:rPr lang="pl-PL" sz="1600" dirty="0"/>
              <a:t> not </a:t>
            </a:r>
            <a:r>
              <a:rPr lang="pl-PL" sz="1600" dirty="0" err="1"/>
              <a:t>None</a:t>
            </a:r>
            <a:r>
              <a:rPr lang="pl-PL" sz="1600" dirty="0"/>
              <a:t> and </a:t>
            </a:r>
            <a:r>
              <a:rPr lang="pl-PL" sz="1600" dirty="0" err="1"/>
              <a:t>np.max</a:t>
            </a:r>
            <a:r>
              <a:rPr lang="pl-PL" sz="1600" dirty="0"/>
              <a:t>(</a:t>
            </a:r>
            <a:r>
              <a:rPr lang="pl-PL" sz="1600" dirty="0" err="1"/>
              <a:t>np.abs</a:t>
            </a:r>
            <a:r>
              <a:rPr lang="pl-PL" sz="1600" dirty="0"/>
              <a:t>(</a:t>
            </a:r>
            <a:r>
              <a:rPr lang="pl-PL" sz="1600" dirty="0" err="1"/>
              <a:t>dk</a:t>
            </a:r>
            <a:r>
              <a:rPr lang="pl-PL" sz="1600" dirty="0"/>
              <a:t>)) != 0.0:</a:t>
            </a:r>
          </a:p>
          <a:p>
            <a:r>
              <a:rPr lang="pl-PL" sz="1600" dirty="0"/>
              <a:t>            </a:t>
            </a:r>
            <a:r>
              <a:rPr lang="pl-PL" sz="1600" dirty="0" err="1"/>
              <a:t>dk</a:t>
            </a:r>
            <a:r>
              <a:rPr lang="pl-PL" sz="1600" dirty="0"/>
              <a:t> = </a:t>
            </a:r>
            <a:r>
              <a:rPr lang="pl-PL" sz="1600" dirty="0" err="1"/>
              <a:t>dk</a:t>
            </a:r>
            <a:r>
              <a:rPr lang="pl-PL" sz="1600" dirty="0"/>
              <a:t> / </a:t>
            </a:r>
            <a:r>
              <a:rPr lang="pl-PL" sz="1600" dirty="0" err="1"/>
              <a:t>np.max</a:t>
            </a:r>
            <a:r>
              <a:rPr lang="pl-PL" sz="1600" dirty="0"/>
              <a:t>(</a:t>
            </a:r>
            <a:r>
              <a:rPr lang="pl-PL" sz="1600" dirty="0" err="1"/>
              <a:t>np.abs</a:t>
            </a:r>
            <a:r>
              <a:rPr lang="pl-PL" sz="1600" dirty="0"/>
              <a:t>(</a:t>
            </a:r>
            <a:r>
              <a:rPr lang="pl-PL" sz="1600" dirty="0" err="1"/>
              <a:t>dk</a:t>
            </a:r>
            <a:r>
              <a:rPr lang="pl-PL" sz="1600" dirty="0"/>
              <a:t>)) * </a:t>
            </a:r>
            <a:r>
              <a:rPr lang="pl-PL" sz="1600" dirty="0" err="1"/>
              <a:t>np.abs</a:t>
            </a:r>
            <a:r>
              <a:rPr lang="pl-PL" sz="1600" dirty="0"/>
              <a:t>(</a:t>
            </a:r>
            <a:r>
              <a:rPr lang="pl-PL" sz="1600" dirty="0" err="1"/>
              <a:t>dImax</a:t>
            </a:r>
            <a:r>
              <a:rPr lang="pl-PL" sz="1600" dirty="0"/>
              <a:t>)</a:t>
            </a:r>
          </a:p>
          <a:p>
            <a:r>
              <a:rPr lang="pl-PL" sz="1600" dirty="0" smtClean="0"/>
              <a:t>.</a:t>
            </a:r>
            <a:r>
              <a:rPr lang="pl-PL" sz="1600" dirty="0"/>
              <a:t>..</a:t>
            </a:r>
            <a:endParaRPr lang="en-US" sz="1600" dirty="0"/>
          </a:p>
        </p:txBody>
      </p:sp>
      <p:pic>
        <p:nvPicPr>
          <p:cNvPr id="6" name="Picture 5" descr="Screen Shot 2014-07-07 at 12.4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23" y="912896"/>
            <a:ext cx="5673344" cy="5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75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Physics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5" y="966762"/>
            <a:ext cx="8742598" cy="2346440"/>
          </a:xfrm>
        </p:spPr>
        <p:txBody>
          <a:bodyPr>
            <a:normAutofit/>
          </a:bodyPr>
          <a:lstStyle/>
          <a:p>
            <a:r>
              <a:rPr lang="en-US" dirty="0" smtClean="0"/>
              <a:t>Local bump for insertion device</a:t>
            </a:r>
          </a:p>
        </p:txBody>
      </p:sp>
      <p:pic>
        <p:nvPicPr>
          <p:cNvPr id="4" name="Picture 3" descr="idbump_0500mm_180bp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96" y="2115640"/>
            <a:ext cx="6505981" cy="3859175"/>
          </a:xfrm>
          <a:prstGeom prst="rect">
            <a:avLst/>
          </a:prstGeom>
        </p:spPr>
      </p:pic>
      <p:pic>
        <p:nvPicPr>
          <p:cNvPr id="5" name="Picture 4" descr="idbump_x0500mm_c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1946076"/>
            <a:ext cx="3840538" cy="2136637"/>
          </a:xfrm>
          <a:prstGeom prst="rect">
            <a:avLst/>
          </a:prstGeom>
        </p:spPr>
      </p:pic>
      <p:pic>
        <p:nvPicPr>
          <p:cNvPr id="7" name="Picture 6" descr="idbump_y02mrad_c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206288"/>
            <a:ext cx="3950685" cy="2047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517" y="3836956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orbit Difference display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1146" y="3182545"/>
            <a:ext cx="234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 offset in X plane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88979" y="5790149"/>
            <a:ext cx="234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 angle in Y plane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243095" y="2031767"/>
            <a:ext cx="409677" cy="187566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37387" y="4517642"/>
            <a:ext cx="4997576" cy="86851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3"/>
          </p:cNvCxnSpPr>
          <p:nvPr/>
        </p:nvCxnSpPr>
        <p:spPr>
          <a:xfrm flipV="1">
            <a:off x="3987523" y="5258968"/>
            <a:ext cx="581742" cy="5729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10" idx="1"/>
          </p:cNvCxnSpPr>
          <p:nvPr/>
        </p:nvCxnSpPr>
        <p:spPr>
          <a:xfrm flipV="1">
            <a:off x="3837386" y="2306451"/>
            <a:ext cx="3465705" cy="1060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9860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Integration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31042" y="5174192"/>
            <a:ext cx="1410975" cy="5915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IDODS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941004" y="2398610"/>
            <a:ext cx="1492590" cy="62772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MASAR</a:t>
            </a:r>
            <a:endParaRPr lang="en-US" dirty="0"/>
          </a:p>
        </p:txBody>
      </p:sp>
      <p:cxnSp>
        <p:nvCxnSpPr>
          <p:cNvPr id="11" name="Curved Connector 10"/>
          <p:cNvCxnSpPr>
            <a:stCxn id="35" idx="0"/>
            <a:endCxn id="5" idx="2"/>
          </p:cNvCxnSpPr>
          <p:nvPr/>
        </p:nvCxnSpPr>
        <p:spPr>
          <a:xfrm rot="5400000" flipH="1" flipV="1">
            <a:off x="1193221" y="2713506"/>
            <a:ext cx="1181247" cy="1806910"/>
          </a:xfrm>
          <a:prstGeom prst="curvedConnector3">
            <a:avLst>
              <a:gd name="adj1" fmla="val 50000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8" idx="2"/>
            <a:endCxn id="5" idx="3"/>
          </p:cNvCxnSpPr>
          <p:nvPr/>
        </p:nvCxnSpPr>
        <p:spPr>
          <a:xfrm rot="5400000">
            <a:off x="4151299" y="1051994"/>
            <a:ext cx="942775" cy="237818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232274" y="3445808"/>
            <a:ext cx="1782885" cy="5208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Lattice/Model</a:t>
            </a:r>
            <a:endParaRPr lang="en-US" dirty="0"/>
          </a:p>
        </p:txBody>
      </p:sp>
      <p:cxnSp>
        <p:nvCxnSpPr>
          <p:cNvPr id="18" name="Curved Connector 17"/>
          <p:cNvCxnSpPr>
            <a:stCxn id="6" idx="0"/>
            <a:endCxn id="8" idx="2"/>
          </p:cNvCxnSpPr>
          <p:nvPr/>
        </p:nvCxnSpPr>
        <p:spPr>
          <a:xfrm rot="5400000" flipH="1" flipV="1">
            <a:off x="2071908" y="1434322"/>
            <a:ext cx="3404493" cy="4075248"/>
          </a:xfrm>
          <a:prstGeom prst="curvedConnector3">
            <a:avLst>
              <a:gd name="adj1" fmla="val 570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442017" y="4729768"/>
            <a:ext cx="1983154" cy="3944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MUNICONV</a:t>
            </a:r>
            <a:endParaRPr lang="en-US" dirty="0"/>
          </a:p>
        </p:txBody>
      </p:sp>
      <p:cxnSp>
        <p:nvCxnSpPr>
          <p:cNvPr id="27" name="Curved Connector 26"/>
          <p:cNvCxnSpPr>
            <a:stCxn id="25" idx="0"/>
            <a:endCxn id="8" idx="2"/>
          </p:cNvCxnSpPr>
          <p:nvPr/>
        </p:nvCxnSpPr>
        <p:spPr>
          <a:xfrm rot="5400000" flipH="1" flipV="1">
            <a:off x="3142652" y="2060642"/>
            <a:ext cx="2960069" cy="23781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820201" y="1046776"/>
            <a:ext cx="1983154" cy="7229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 App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PyQt</a:t>
            </a:r>
            <a:r>
              <a:rPr lang="en-US" dirty="0" smtClean="0"/>
              <a:t>, CS-Studio)</a:t>
            </a:r>
          </a:p>
        </p:txBody>
      </p:sp>
      <p:cxnSp>
        <p:nvCxnSpPr>
          <p:cNvPr id="30" name="Curved Connector 29"/>
          <p:cNvCxnSpPr>
            <a:stCxn id="7" idx="0"/>
            <a:endCxn id="8" idx="2"/>
          </p:cNvCxnSpPr>
          <p:nvPr/>
        </p:nvCxnSpPr>
        <p:spPr>
          <a:xfrm rot="16200000" flipV="1">
            <a:off x="5129694" y="2451784"/>
            <a:ext cx="1676109" cy="31193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43" idx="3"/>
            <a:endCxn id="8" idx="3"/>
          </p:cNvCxnSpPr>
          <p:nvPr/>
        </p:nvCxnSpPr>
        <p:spPr>
          <a:xfrm flipH="1" flipV="1">
            <a:off x="6803355" y="1408238"/>
            <a:ext cx="561732" cy="3362974"/>
          </a:xfrm>
          <a:prstGeom prst="curvedConnector3">
            <a:avLst>
              <a:gd name="adj1" fmla="val -4069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425171" y="5422899"/>
            <a:ext cx="1553308" cy="5207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MUNICONV</a:t>
            </a:r>
          </a:p>
          <a:p>
            <a:pPr algn="ctr"/>
            <a:r>
              <a:rPr lang="en-US" dirty="0" smtClean="0"/>
              <a:t>IOC</a:t>
            </a:r>
            <a:endParaRPr lang="en-US" sz="1200" dirty="0"/>
          </a:p>
        </p:txBody>
      </p:sp>
      <p:cxnSp>
        <p:nvCxnSpPr>
          <p:cNvPr id="58" name="Curved Connector 57"/>
          <p:cNvCxnSpPr>
            <a:stCxn id="56" idx="3"/>
            <a:endCxn id="43" idx="2"/>
          </p:cNvCxnSpPr>
          <p:nvPr/>
        </p:nvCxnSpPr>
        <p:spPr>
          <a:xfrm flipV="1">
            <a:off x="5978479" y="5174192"/>
            <a:ext cx="609954" cy="509057"/>
          </a:xfrm>
          <a:prstGeom prst="curvedConnector2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39734" y="1480196"/>
            <a:ext cx="1582616" cy="5790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Olog</a:t>
            </a:r>
            <a:endParaRPr lang="en-US" dirty="0"/>
          </a:p>
        </p:txBody>
      </p:sp>
      <p:cxnSp>
        <p:nvCxnSpPr>
          <p:cNvPr id="26" name="Curved Connector 25"/>
          <p:cNvCxnSpPr>
            <a:stCxn id="5" idx="0"/>
            <a:endCxn id="24" idx="3"/>
          </p:cNvCxnSpPr>
          <p:nvPr/>
        </p:nvCxnSpPr>
        <p:spPr>
          <a:xfrm rot="16200000" flipV="1">
            <a:off x="1940369" y="1651679"/>
            <a:ext cx="628912" cy="86494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811779" y="4368231"/>
            <a:ext cx="1553308" cy="805961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Lattice/Model</a:t>
            </a:r>
          </a:p>
          <a:p>
            <a:pPr algn="ctr"/>
            <a:r>
              <a:rPr lang="en-US" dirty="0" smtClean="0"/>
              <a:t>IOC</a:t>
            </a:r>
          </a:p>
        </p:txBody>
      </p:sp>
      <p:cxnSp>
        <p:nvCxnSpPr>
          <p:cNvPr id="46" name="Curved Connector 45"/>
          <p:cNvCxnSpPr>
            <a:stCxn id="56" idx="3"/>
            <a:endCxn id="8" idx="3"/>
          </p:cNvCxnSpPr>
          <p:nvPr/>
        </p:nvCxnSpPr>
        <p:spPr>
          <a:xfrm flipV="1">
            <a:off x="5978479" y="1408238"/>
            <a:ext cx="824876" cy="4275011"/>
          </a:xfrm>
          <a:prstGeom prst="curvedConnector3">
            <a:avLst>
              <a:gd name="adj1" fmla="val 24292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43" idx="0"/>
            <a:endCxn id="7" idx="2"/>
          </p:cNvCxnSpPr>
          <p:nvPr/>
        </p:nvCxnSpPr>
        <p:spPr>
          <a:xfrm rot="16200000" flipV="1">
            <a:off x="6155278" y="3935076"/>
            <a:ext cx="401595" cy="464716"/>
          </a:xfrm>
          <a:prstGeom prst="curvedConnector3">
            <a:avLst>
              <a:gd name="adj1" fmla="val 50000"/>
            </a:avLst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5" idx="2"/>
            <a:endCxn id="56" idx="1"/>
          </p:cNvCxnSpPr>
          <p:nvPr/>
        </p:nvCxnSpPr>
        <p:spPr>
          <a:xfrm rot="16200000" flipH="1">
            <a:off x="3649867" y="4907944"/>
            <a:ext cx="559031" cy="991577"/>
          </a:xfrm>
          <a:prstGeom prst="curvedConnector2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6" idx="2"/>
            <a:endCxn id="43" idx="2"/>
          </p:cNvCxnSpPr>
          <p:nvPr/>
        </p:nvCxnSpPr>
        <p:spPr>
          <a:xfrm rot="5400000" flipH="1" flipV="1">
            <a:off x="3866723" y="3043998"/>
            <a:ext cx="591515" cy="4851903"/>
          </a:xfrm>
          <a:prstGeom prst="curvedConnector3">
            <a:avLst>
              <a:gd name="adj1" fmla="val -135263"/>
            </a:avLst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5" idx="3"/>
            <a:endCxn id="56" idx="0"/>
          </p:cNvCxnSpPr>
          <p:nvPr/>
        </p:nvCxnSpPr>
        <p:spPr>
          <a:xfrm>
            <a:off x="3433594" y="2712474"/>
            <a:ext cx="1768231" cy="2710425"/>
          </a:xfrm>
          <a:prstGeom prst="curvedConnector2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35" idx="2"/>
            <a:endCxn id="56" idx="2"/>
          </p:cNvCxnSpPr>
          <p:nvPr/>
        </p:nvCxnSpPr>
        <p:spPr>
          <a:xfrm rot="16200000" flipH="1">
            <a:off x="2454914" y="3196687"/>
            <a:ext cx="1172387" cy="4321436"/>
          </a:xfrm>
          <a:prstGeom prst="curvedConnector3">
            <a:avLst>
              <a:gd name="adj1" fmla="val 130332"/>
            </a:avLst>
          </a:prstGeom>
          <a:ln>
            <a:solidFill>
              <a:srgbClr val="FF66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5" idx="2"/>
            <a:endCxn id="43" idx="2"/>
          </p:cNvCxnSpPr>
          <p:nvPr/>
        </p:nvCxnSpPr>
        <p:spPr>
          <a:xfrm rot="16200000" flipH="1">
            <a:off x="3532921" y="2118680"/>
            <a:ext cx="402980" cy="5708044"/>
          </a:xfrm>
          <a:prstGeom prst="curvedConnector3">
            <a:avLst>
              <a:gd name="adj1" fmla="val 429859"/>
            </a:avLst>
          </a:prstGeom>
          <a:ln>
            <a:solidFill>
              <a:srgbClr val="FF66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526864" y="5174193"/>
            <a:ext cx="1563651" cy="5207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... IOC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7181817" y="5599118"/>
            <a:ext cx="1801632" cy="520700"/>
          </a:xfrm>
          <a:prstGeom prst="rect">
            <a:avLst/>
          </a:prstGeom>
          <a:solidFill>
            <a:srgbClr val="008000"/>
          </a:solidFill>
          <a:ln w="127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Orbit Correction IOC</a:t>
            </a:r>
            <a:endParaRPr lang="en-US" sz="1200" dirty="0"/>
          </a:p>
        </p:txBody>
      </p:sp>
      <p:cxnSp>
        <p:nvCxnSpPr>
          <p:cNvPr id="37" name="Curved Connector 36"/>
          <p:cNvCxnSpPr>
            <a:stCxn id="35" idx="2"/>
            <a:endCxn id="34" idx="2"/>
          </p:cNvCxnSpPr>
          <p:nvPr/>
        </p:nvCxnSpPr>
        <p:spPr>
          <a:xfrm rot="16200000" flipH="1">
            <a:off x="3807208" y="1844393"/>
            <a:ext cx="1348606" cy="7202244"/>
          </a:xfrm>
          <a:prstGeom prst="curvedConnector3">
            <a:avLst>
              <a:gd name="adj1" fmla="val 142063"/>
            </a:avLst>
          </a:prstGeom>
          <a:ln>
            <a:solidFill>
              <a:srgbClr val="FF6600"/>
            </a:solidFill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endCxn id="8" idx="3"/>
          </p:cNvCxnSpPr>
          <p:nvPr/>
        </p:nvCxnSpPr>
        <p:spPr>
          <a:xfrm rot="16200000" flipV="1">
            <a:off x="5785488" y="2426105"/>
            <a:ext cx="3715980" cy="168024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4247" y="4207584"/>
            <a:ext cx="1712283" cy="563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Channel Finder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988712" y="2002080"/>
            <a:ext cx="1120315" cy="5636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Channel </a:t>
            </a:r>
            <a:r>
              <a:rPr lang="en-US" dirty="0" err="1" smtClean="0">
                <a:solidFill>
                  <a:schemeClr val="tx1"/>
                </a:solidFill>
              </a:rPr>
              <a:t>Archiver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stCxn id="33" idx="2"/>
            <a:endCxn id="43" idx="3"/>
          </p:cNvCxnSpPr>
          <p:nvPr/>
        </p:nvCxnSpPr>
        <p:spPr>
          <a:xfrm rot="5400000">
            <a:off x="6854227" y="3076569"/>
            <a:ext cx="2205504" cy="1183783"/>
          </a:xfrm>
          <a:prstGeom prst="curvedConnector2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59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3836" y="944830"/>
            <a:ext cx="8898169" cy="55829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Major milestones</a:t>
            </a:r>
          </a:p>
          <a:p>
            <a:pPr lvl="1"/>
            <a:r>
              <a:rPr lang="en-US" dirty="0"/>
              <a:t>2013-11-27: </a:t>
            </a:r>
            <a:r>
              <a:rPr lang="en-US" dirty="0" smtClean="0"/>
              <a:t>beam commissioning started</a:t>
            </a:r>
            <a:endParaRPr lang="en-US" dirty="0"/>
          </a:p>
          <a:p>
            <a:pPr lvl="1"/>
            <a:r>
              <a:rPr lang="en-US" dirty="0"/>
              <a:t>2013-11-29: </a:t>
            </a:r>
            <a:r>
              <a:rPr lang="en-US" dirty="0" smtClean="0"/>
              <a:t>achieve </a:t>
            </a:r>
            <a:r>
              <a:rPr lang="en-US" dirty="0"/>
              <a:t>200 </a:t>
            </a:r>
            <a:r>
              <a:rPr lang="en-US" dirty="0" smtClean="0"/>
              <a:t>MeV</a:t>
            </a:r>
            <a:endParaRPr lang="en-US" dirty="0"/>
          </a:p>
          <a:p>
            <a:pPr lvl="1"/>
            <a:r>
              <a:rPr lang="en-US" dirty="0"/>
              <a:t>2013-12-07: injection into booster</a:t>
            </a:r>
          </a:p>
          <a:p>
            <a:pPr lvl="1"/>
            <a:r>
              <a:rPr lang="en-US" dirty="0" smtClean="0"/>
              <a:t>2013</a:t>
            </a:r>
            <a:r>
              <a:rPr lang="en-US" dirty="0"/>
              <a:t>-12-31: </a:t>
            </a:r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in booster</a:t>
            </a:r>
            <a:endParaRPr lang="en-US" dirty="0"/>
          </a:p>
          <a:p>
            <a:pPr lvl="1"/>
            <a:r>
              <a:rPr lang="en-US" dirty="0"/>
              <a:t>2014-03-26: storage ring </a:t>
            </a:r>
            <a:r>
              <a:rPr lang="en-US" dirty="0" smtClean="0"/>
              <a:t>commissioning started</a:t>
            </a:r>
            <a:endParaRPr lang="en-US" dirty="0"/>
          </a:p>
          <a:p>
            <a:pPr lvl="1"/>
            <a:r>
              <a:rPr lang="en-US" dirty="0"/>
              <a:t>2014-03-30: 1st turn around SR complete</a:t>
            </a:r>
          </a:p>
          <a:p>
            <a:pPr lvl="1"/>
            <a:r>
              <a:rPr lang="en-US" dirty="0" smtClean="0"/>
              <a:t>2014</a:t>
            </a:r>
            <a:r>
              <a:rPr lang="en-US" dirty="0"/>
              <a:t>-04-05: 25 mA!</a:t>
            </a:r>
          </a:p>
          <a:p>
            <a:pPr lvl="1"/>
            <a:r>
              <a:rPr lang="en-US" dirty="0"/>
              <a:t>2014-05-09: </a:t>
            </a:r>
            <a:r>
              <a:rPr lang="en-US" dirty="0" smtClean="0"/>
              <a:t>Near </a:t>
            </a:r>
            <a:r>
              <a:rPr lang="en-US" dirty="0"/>
              <a:t>100</a:t>
            </a:r>
            <a:r>
              <a:rPr lang="en-US" dirty="0" smtClean="0"/>
              <a:t>% injection </a:t>
            </a:r>
            <a:r>
              <a:rPr lang="en-US" dirty="0"/>
              <a:t>efficiency</a:t>
            </a:r>
          </a:p>
          <a:p>
            <a:pPr lvl="1"/>
            <a:r>
              <a:rPr lang="en-US" dirty="0" smtClean="0"/>
              <a:t>2014</a:t>
            </a:r>
            <a:r>
              <a:rPr lang="en-US" dirty="0"/>
              <a:t>-07-11: 50 mA</a:t>
            </a:r>
          </a:p>
          <a:p>
            <a:pPr lvl="1"/>
            <a:r>
              <a:rPr lang="en-US" dirty="0"/>
              <a:t>2014-07-13: </a:t>
            </a:r>
            <a:r>
              <a:rPr lang="en-US" dirty="0" smtClean="0"/>
              <a:t>Phase </a:t>
            </a:r>
            <a:r>
              <a:rPr lang="en-US" dirty="0"/>
              <a:t>I Commissioning </a:t>
            </a:r>
            <a:r>
              <a:rPr lang="en-US" dirty="0" smtClean="0"/>
              <a:t>complete</a:t>
            </a:r>
          </a:p>
          <a:p>
            <a:pPr lvl="1"/>
            <a:r>
              <a:rPr lang="en-US" dirty="0" smtClean="0"/>
              <a:t>2014-09-22: Official approval for routine </a:t>
            </a:r>
            <a:r>
              <a:rPr lang="en-US" dirty="0" smtClean="0"/>
              <a:t>operations</a:t>
            </a:r>
          </a:p>
          <a:p>
            <a:pPr lvl="1"/>
            <a:r>
              <a:rPr lang="en-US" dirty="0"/>
              <a:t>2014</a:t>
            </a:r>
            <a:r>
              <a:rPr lang="en-US" dirty="0" smtClean="0"/>
              <a:t>-10-23: Expecting 1</a:t>
            </a:r>
            <a:r>
              <a:rPr lang="en-US" baseline="30000" dirty="0" smtClean="0"/>
              <a:t>st</a:t>
            </a:r>
            <a:r>
              <a:rPr lang="en-US" dirty="0" smtClean="0"/>
              <a:t> light to </a:t>
            </a:r>
            <a:r>
              <a:rPr lang="en-US" dirty="0" err="1" smtClean="0"/>
              <a:t>beamline</a:t>
            </a:r>
            <a:r>
              <a:rPr lang="en-US" dirty="0" smtClean="0"/>
              <a:t> (10:30 EST) ?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70" y="1004099"/>
            <a:ext cx="6545961" cy="58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22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16" y="1041431"/>
            <a:ext cx="8898169" cy="5134150"/>
          </a:xfrm>
        </p:spPr>
        <p:txBody>
          <a:bodyPr/>
          <a:lstStyle/>
          <a:p>
            <a:r>
              <a:rPr lang="en-US" dirty="0"/>
              <a:t>3-tier open architecture at NSLS II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01638" y="5097577"/>
            <a:ext cx="8077200" cy="2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312738" y="5097577"/>
            <a:ext cx="1466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000000"/>
                </a:solidFill>
              </a:rPr>
              <a:t>Distributed Front-Ends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360363" y="1616189"/>
            <a:ext cx="8150225" cy="3481388"/>
            <a:chOff x="360363" y="1616189"/>
            <a:chExt cx="8150225" cy="3481388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H="1">
              <a:off x="2952750" y="2249602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H="1">
              <a:off x="4414838" y="2243252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flipH="1">
              <a:off x="5889625" y="2246427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H="1">
              <a:off x="7645400" y="2243252"/>
              <a:ext cx="1588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H="1">
              <a:off x="1412875" y="2219439"/>
              <a:ext cx="1588" cy="2746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695325" y="2492489"/>
              <a:ext cx="19050" cy="26050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360363" y="2249601"/>
              <a:ext cx="6731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Ethernet</a:t>
              </a: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433388" y="2498839"/>
              <a:ext cx="8077200" cy="2381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9" name="Group 6"/>
            <p:cNvGrpSpPr>
              <a:grpSpLocks/>
            </p:cNvGrpSpPr>
            <p:nvPr/>
          </p:nvGrpSpPr>
          <p:grpSpPr bwMode="auto">
            <a:xfrm>
              <a:off x="744538" y="1625714"/>
              <a:ext cx="1404937" cy="623888"/>
              <a:chOff x="731366" y="1757075"/>
              <a:chExt cx="1320068" cy="681325"/>
            </a:xfrm>
          </p:grpSpPr>
          <p:sp>
            <p:nvSpPr>
              <p:cNvPr id="71" name="Snip Single Corner Rectangle 70"/>
              <p:cNvSpPr/>
              <p:nvPr/>
            </p:nvSpPr>
            <p:spPr bwMode="auto">
              <a:xfrm>
                <a:off x="731366" y="1757075"/>
                <a:ext cx="1320068" cy="681325"/>
              </a:xfrm>
              <a:prstGeom prst="snip1Rect">
                <a:avLst/>
              </a:prstGeom>
              <a:solidFill>
                <a:srgbClr val="3366CC">
                  <a:alpha val="95000"/>
                </a:srgbClr>
              </a:solidFill>
              <a:ln w="9525" cap="flat" cmpd="sng" algn="ctr">
                <a:solidFill>
                  <a:srgbClr val="3366FF">
                    <a:alpha val="3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normAutofit fontScale="85000" lnSpcReduction="20000"/>
              </a:bodyPr>
              <a:lstStyle/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Python Apps</a:t>
                </a:r>
              </a:p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CA Client</a:t>
                </a:r>
                <a:endParaRPr lang="en-US" sz="1600" dirty="0">
                  <a:solidFill>
                    <a:prstClr val="white">
                      <a:lumMod val="85000"/>
                    </a:prstClr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Straight Connector 71"/>
              <p:cNvCxnSpPr>
                <a:cxnSpLocks noChangeShapeType="1"/>
              </p:cNvCxnSpPr>
              <p:nvPr/>
            </p:nvCxnSpPr>
            <p:spPr bwMode="auto">
              <a:xfrm>
                <a:off x="731366" y="2140212"/>
                <a:ext cx="1320068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4" name="Group 6"/>
            <p:cNvGrpSpPr>
              <a:grpSpLocks/>
            </p:cNvGrpSpPr>
            <p:nvPr/>
          </p:nvGrpSpPr>
          <p:grpSpPr bwMode="auto">
            <a:xfrm>
              <a:off x="2244725" y="1625714"/>
              <a:ext cx="1404938" cy="623888"/>
              <a:chOff x="731367" y="1757075"/>
              <a:chExt cx="1320069" cy="681325"/>
            </a:xfrm>
          </p:grpSpPr>
          <p:sp>
            <p:nvSpPr>
              <p:cNvPr id="66" name="Snip Single Corner Rectangle 65"/>
              <p:cNvSpPr/>
              <p:nvPr/>
            </p:nvSpPr>
            <p:spPr bwMode="auto">
              <a:xfrm>
                <a:off x="731367" y="1757075"/>
                <a:ext cx="1320069" cy="681325"/>
              </a:xfrm>
              <a:prstGeom prst="snip1Rect">
                <a:avLst/>
              </a:prstGeom>
              <a:solidFill>
                <a:srgbClr val="3366CC">
                  <a:alpha val="95000"/>
                </a:srgbClr>
              </a:solidFill>
              <a:ln w="9525" cap="flat" cmpd="sng" algn="ctr">
                <a:solidFill>
                  <a:srgbClr val="3366FF">
                    <a:alpha val="3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normAutofit fontScale="85000" lnSpcReduction="20000"/>
              </a:bodyPr>
              <a:lstStyle/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MMLT</a:t>
                </a:r>
              </a:p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CA Client</a:t>
                </a:r>
                <a:endParaRPr lang="en-US" sz="1600" dirty="0">
                  <a:solidFill>
                    <a:prstClr val="white">
                      <a:lumMod val="85000"/>
                    </a:prstClr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7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731367" y="2140212"/>
                <a:ext cx="132006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9" name="Group 6"/>
            <p:cNvGrpSpPr>
              <a:grpSpLocks/>
            </p:cNvGrpSpPr>
            <p:nvPr/>
          </p:nvGrpSpPr>
          <p:grpSpPr bwMode="auto">
            <a:xfrm>
              <a:off x="3719513" y="1622539"/>
              <a:ext cx="1403350" cy="623888"/>
              <a:chOff x="732111" y="1757075"/>
              <a:chExt cx="1318577" cy="681325"/>
            </a:xfrm>
          </p:grpSpPr>
          <p:sp>
            <p:nvSpPr>
              <p:cNvPr id="61" name="Snip Single Corner Rectangle 60"/>
              <p:cNvSpPr/>
              <p:nvPr/>
            </p:nvSpPr>
            <p:spPr bwMode="auto">
              <a:xfrm>
                <a:off x="732111" y="1757075"/>
                <a:ext cx="1318577" cy="681325"/>
              </a:xfrm>
              <a:prstGeom prst="snip1Rect">
                <a:avLst/>
              </a:prstGeom>
              <a:solidFill>
                <a:srgbClr val="3366CC">
                  <a:alpha val="95000"/>
                </a:srgbClr>
              </a:solidFill>
              <a:ln w="9525" cap="flat" cmpd="sng" algn="ctr">
                <a:solidFill>
                  <a:srgbClr val="3366FF">
                    <a:alpha val="3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normAutofit fontScale="85000" lnSpcReduction="20000"/>
              </a:bodyPr>
              <a:lstStyle/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XAL</a:t>
                </a:r>
                <a:endParaRPr lang="en-US" sz="1600" dirty="0">
                  <a:solidFill>
                    <a:prstClr val="white">
                      <a:lumMod val="85000"/>
                    </a:prstClr>
                  </a:solidFill>
                  <a:latin typeface="Calibri"/>
                  <a:ea typeface="+mn-ea"/>
                  <a:cs typeface="+mn-cs"/>
                </a:endParaRPr>
              </a:p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CA Client</a:t>
                </a:r>
                <a:endParaRPr lang="en-US" sz="1600" dirty="0">
                  <a:solidFill>
                    <a:prstClr val="white">
                      <a:lumMod val="85000"/>
                    </a:prstClr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732111" y="2140212"/>
                <a:ext cx="1318577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" name="Group 6"/>
            <p:cNvGrpSpPr>
              <a:grpSpLocks/>
            </p:cNvGrpSpPr>
            <p:nvPr/>
          </p:nvGrpSpPr>
          <p:grpSpPr bwMode="auto">
            <a:xfrm>
              <a:off x="5187950" y="1616189"/>
              <a:ext cx="1404938" cy="623888"/>
              <a:chOff x="731364" y="1756352"/>
              <a:chExt cx="1320069" cy="681325"/>
            </a:xfrm>
          </p:grpSpPr>
          <p:sp>
            <p:nvSpPr>
              <p:cNvPr id="56" name="Snip Single Corner Rectangle 55"/>
              <p:cNvSpPr/>
              <p:nvPr/>
            </p:nvSpPr>
            <p:spPr bwMode="auto">
              <a:xfrm>
                <a:off x="731364" y="1756352"/>
                <a:ext cx="1320069" cy="681325"/>
              </a:xfrm>
              <a:prstGeom prst="snip1Rect">
                <a:avLst/>
              </a:prstGeom>
              <a:solidFill>
                <a:srgbClr val="3366CC">
                  <a:alpha val="95000"/>
                </a:srgbClr>
              </a:solidFill>
              <a:ln w="9525" cap="flat" cmpd="sng" algn="ctr">
                <a:solidFill>
                  <a:srgbClr val="3366FF">
                    <a:alpha val="3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normAutofit fontScale="85000" lnSpcReduction="20000"/>
              </a:bodyPr>
              <a:lstStyle/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SDDS</a:t>
                </a:r>
                <a:endParaRPr lang="en-US" sz="1600" dirty="0">
                  <a:solidFill>
                    <a:prstClr val="white">
                      <a:lumMod val="85000"/>
                    </a:prstClr>
                  </a:solidFill>
                  <a:latin typeface="Calibri"/>
                  <a:ea typeface="+mn-ea"/>
                  <a:cs typeface="+mn-cs"/>
                </a:endParaRPr>
              </a:p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CA Client</a:t>
                </a:r>
                <a:endParaRPr lang="en-US" sz="1600" dirty="0">
                  <a:solidFill>
                    <a:prstClr val="white">
                      <a:lumMod val="85000"/>
                    </a:prstClr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7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731364" y="2139489"/>
                <a:ext cx="132006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9" name="Group 6"/>
            <p:cNvGrpSpPr>
              <a:grpSpLocks/>
            </p:cNvGrpSpPr>
            <p:nvPr/>
          </p:nvGrpSpPr>
          <p:grpSpPr bwMode="auto">
            <a:xfrm>
              <a:off x="6850063" y="1625714"/>
              <a:ext cx="1660525" cy="623888"/>
              <a:chOff x="731653" y="1757074"/>
              <a:chExt cx="1319780" cy="681325"/>
            </a:xfrm>
          </p:grpSpPr>
          <p:sp>
            <p:nvSpPr>
              <p:cNvPr id="51" name="Snip Single Corner Rectangle 50"/>
              <p:cNvSpPr/>
              <p:nvPr/>
            </p:nvSpPr>
            <p:spPr bwMode="auto">
              <a:xfrm>
                <a:off x="731653" y="1757074"/>
                <a:ext cx="1319780" cy="681325"/>
              </a:xfrm>
              <a:prstGeom prst="snip1Rect">
                <a:avLst/>
              </a:prstGeom>
              <a:solidFill>
                <a:srgbClr val="3366CC">
                  <a:alpha val="95000"/>
                </a:srgbClr>
              </a:solidFill>
              <a:ln w="9525" cap="flat" cmpd="sng" algn="ctr">
                <a:solidFill>
                  <a:srgbClr val="3366FF">
                    <a:alpha val="32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>
                <a:normAutofit fontScale="85000" lnSpcReduction="20000"/>
              </a:bodyPr>
              <a:lstStyle/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CS-Studio</a:t>
                </a:r>
                <a:endParaRPr lang="en-US" sz="1600" dirty="0">
                  <a:solidFill>
                    <a:prstClr val="white">
                      <a:lumMod val="85000"/>
                    </a:prstClr>
                  </a:solidFill>
                  <a:latin typeface="Calibri"/>
                  <a:ea typeface="+mn-ea"/>
                  <a:cs typeface="+mn-cs"/>
                </a:endParaRPr>
              </a:p>
              <a:p>
                <a:pPr algn="ctr" defTabSz="45720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rPr>
                  <a:t>CA Client</a:t>
                </a:r>
                <a:endParaRPr lang="en-US" sz="1600" dirty="0">
                  <a:solidFill>
                    <a:prstClr val="white">
                      <a:lumMod val="85000"/>
                    </a:prstClr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731653" y="2140211"/>
                <a:ext cx="1319780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4" name="Group 3"/>
          <p:cNvGrpSpPr/>
          <p:nvPr/>
        </p:nvGrpSpPr>
        <p:grpSpPr>
          <a:xfrm>
            <a:off x="420738" y="5095989"/>
            <a:ext cx="8527151" cy="835024"/>
            <a:chOff x="420738" y="5095989"/>
            <a:chExt cx="8527151" cy="835024"/>
          </a:xfrm>
        </p:grpSpPr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flipH="1">
              <a:off x="1025576" y="5095989"/>
              <a:ext cx="1323" cy="2746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116"/>
            <p:cNvSpPr>
              <a:spLocks noChangeArrowheads="1"/>
            </p:cNvSpPr>
            <p:nvPr/>
          </p:nvSpPr>
          <p:spPr bwMode="auto">
            <a:xfrm>
              <a:off x="420738" y="5365908"/>
              <a:ext cx="1358849" cy="565105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HW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>
              <a:cxnSpLocks noChangeShapeType="1"/>
              <a:stCxn id="23" idx="1"/>
              <a:endCxn id="23" idx="3"/>
            </p:cNvCxnSpPr>
            <p:nvPr/>
          </p:nvCxnSpPr>
          <p:spPr bwMode="auto">
            <a:xfrm>
              <a:off x="420738" y="5648461"/>
              <a:ext cx="1358849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8" name="Group 107"/>
            <p:cNvGrpSpPr/>
            <p:nvPr/>
          </p:nvGrpSpPr>
          <p:grpSpPr>
            <a:xfrm>
              <a:off x="1848418" y="5111864"/>
              <a:ext cx="1419703" cy="814388"/>
              <a:chOff x="3963988" y="5111864"/>
              <a:chExt cx="1222375" cy="814388"/>
            </a:xfrm>
          </p:grpSpPr>
          <p:cxnSp>
            <p:nvCxnSpPr>
              <p:cNvPr id="6" name="Straight Connector 5"/>
              <p:cNvCxnSpPr>
                <a:cxnSpLocks noChangeShapeType="1"/>
              </p:cNvCxnSpPr>
              <p:nvPr/>
            </p:nvCxnSpPr>
            <p:spPr bwMode="auto">
              <a:xfrm flipH="1">
                <a:off x="4560888" y="5111864"/>
                <a:ext cx="1587" cy="27305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Rectangle 119"/>
              <p:cNvSpPr>
                <a:spLocks noChangeArrowheads="1"/>
              </p:cNvSpPr>
              <p:nvPr/>
            </p:nvSpPr>
            <p:spPr bwMode="auto">
              <a:xfrm>
                <a:off x="3963988" y="5349989"/>
                <a:ext cx="1222375" cy="576263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IOC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HW</a:t>
                </a:r>
                <a:endParaRPr lang="en-US" sz="1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" name="Straight Connector 27"/>
              <p:cNvCxnSpPr>
                <a:cxnSpLocks noChangeShapeType="1"/>
                <a:stCxn id="26" idx="1"/>
                <a:endCxn id="26" idx="3"/>
              </p:cNvCxnSpPr>
              <p:nvPr/>
            </p:nvCxnSpPr>
            <p:spPr bwMode="auto">
              <a:xfrm>
                <a:off x="3963988" y="5637327"/>
                <a:ext cx="1222375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108"/>
            <p:cNvGrpSpPr/>
            <p:nvPr/>
          </p:nvGrpSpPr>
          <p:grpSpPr>
            <a:xfrm>
              <a:off x="7092441" y="5116627"/>
              <a:ext cx="1855448" cy="795337"/>
              <a:chOff x="6808788" y="5116627"/>
              <a:chExt cx="1454150" cy="795337"/>
            </a:xfrm>
          </p:grpSpPr>
          <p:cxnSp>
            <p:nvCxnSpPr>
              <p:cNvPr id="8" name="Straight Connector 7"/>
              <p:cNvCxnSpPr>
                <a:cxnSpLocks noChangeShapeType="1"/>
              </p:cNvCxnSpPr>
              <p:nvPr/>
            </p:nvCxnSpPr>
            <p:spPr bwMode="auto">
              <a:xfrm flipH="1">
                <a:off x="7493000" y="5116627"/>
                <a:ext cx="0" cy="27463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Rectangle 129"/>
              <p:cNvSpPr>
                <a:spLocks noChangeArrowheads="1"/>
              </p:cNvSpPr>
              <p:nvPr/>
            </p:nvSpPr>
            <p:spPr bwMode="auto">
              <a:xfrm>
                <a:off x="6808788" y="5354752"/>
                <a:ext cx="1454150" cy="557212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IOC</a:t>
                </a:r>
                <a:endParaRPr lang="en-US" sz="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HW</a:t>
                </a:r>
                <a:endParaRPr lang="en-US" sz="1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36"/>
              <p:cNvCxnSpPr>
                <a:cxnSpLocks noChangeShapeType="1"/>
                <a:stCxn id="36" idx="1"/>
                <a:endCxn id="36" idx="3"/>
              </p:cNvCxnSpPr>
              <p:nvPr/>
            </p:nvCxnSpPr>
            <p:spPr bwMode="auto">
              <a:xfrm>
                <a:off x="6808788" y="5632564"/>
                <a:ext cx="1454150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106"/>
            <p:cNvGrpSpPr/>
            <p:nvPr/>
          </p:nvGrpSpPr>
          <p:grpSpPr>
            <a:xfrm>
              <a:off x="3386126" y="5111335"/>
              <a:ext cx="1419703" cy="814388"/>
              <a:chOff x="3963988" y="5111864"/>
              <a:chExt cx="1222375" cy="814388"/>
            </a:xfrm>
          </p:grpSpPr>
          <p:cxnSp>
            <p:nvCxnSpPr>
              <p:cNvPr id="110" name="Straight Connector 109"/>
              <p:cNvCxnSpPr>
                <a:cxnSpLocks noChangeShapeType="1"/>
              </p:cNvCxnSpPr>
              <p:nvPr/>
            </p:nvCxnSpPr>
            <p:spPr bwMode="auto">
              <a:xfrm flipH="1">
                <a:off x="4560888" y="5111864"/>
                <a:ext cx="1587" cy="27305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1" name="Rectangle 119"/>
              <p:cNvSpPr>
                <a:spLocks noChangeArrowheads="1"/>
              </p:cNvSpPr>
              <p:nvPr/>
            </p:nvSpPr>
            <p:spPr bwMode="auto">
              <a:xfrm>
                <a:off x="3963988" y="5349989"/>
                <a:ext cx="1222375" cy="576263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IOC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HW</a:t>
                </a:r>
                <a:endParaRPr lang="en-US" sz="1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2" name="Straight Connector 111"/>
              <p:cNvCxnSpPr>
                <a:cxnSpLocks noChangeShapeType="1"/>
                <a:stCxn id="111" idx="1"/>
                <a:endCxn id="111" idx="3"/>
              </p:cNvCxnSpPr>
              <p:nvPr/>
            </p:nvCxnSpPr>
            <p:spPr bwMode="auto">
              <a:xfrm>
                <a:off x="3963988" y="5637327"/>
                <a:ext cx="1222375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" name="Group 112"/>
            <p:cNvGrpSpPr/>
            <p:nvPr/>
          </p:nvGrpSpPr>
          <p:grpSpPr>
            <a:xfrm>
              <a:off x="4958229" y="5097577"/>
              <a:ext cx="1419703" cy="814388"/>
              <a:chOff x="3963988" y="5111864"/>
              <a:chExt cx="1222375" cy="814388"/>
            </a:xfrm>
          </p:grpSpPr>
          <p:cxnSp>
            <p:nvCxnSpPr>
              <p:cNvPr id="114" name="Straight Connector 113"/>
              <p:cNvCxnSpPr>
                <a:cxnSpLocks noChangeShapeType="1"/>
              </p:cNvCxnSpPr>
              <p:nvPr/>
            </p:nvCxnSpPr>
            <p:spPr bwMode="auto">
              <a:xfrm flipH="1">
                <a:off x="4560888" y="5111864"/>
                <a:ext cx="1587" cy="27305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5" name="Rectangle 119"/>
              <p:cNvSpPr>
                <a:spLocks noChangeArrowheads="1"/>
              </p:cNvSpPr>
              <p:nvPr/>
            </p:nvSpPr>
            <p:spPr bwMode="auto">
              <a:xfrm>
                <a:off x="3963988" y="5349989"/>
                <a:ext cx="1222375" cy="576263"/>
              </a:xfrm>
              <a:prstGeom prst="rect">
                <a:avLst/>
              </a:prstGeom>
              <a:solidFill>
                <a:srgbClr val="3366CC"/>
              </a:solidFill>
              <a:ln>
                <a:noFill/>
              </a:ln>
              <a:extLst/>
            </p:spPr>
            <p:txBody>
              <a:bodyPr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IOC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HW</a:t>
                </a:r>
                <a:endParaRPr lang="en-US" sz="1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6" name="Straight Connector 115"/>
              <p:cNvCxnSpPr>
                <a:cxnSpLocks noChangeShapeType="1"/>
                <a:stCxn id="115" idx="1"/>
                <a:endCxn id="115" idx="3"/>
              </p:cNvCxnSpPr>
              <p:nvPr/>
            </p:nvCxnSpPr>
            <p:spPr bwMode="auto">
              <a:xfrm>
                <a:off x="3963988" y="5637327"/>
                <a:ext cx="1222375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6508670" y="5438374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6545" y="2514714"/>
            <a:ext cx="7767588" cy="2012950"/>
            <a:chOff x="826545" y="2514714"/>
            <a:chExt cx="7767588" cy="2012950"/>
          </a:xfrm>
        </p:grpSpPr>
        <p:grpSp>
          <p:nvGrpSpPr>
            <p:cNvPr id="53" name="Group 357"/>
            <p:cNvGrpSpPr>
              <a:grpSpLocks/>
            </p:cNvGrpSpPr>
            <p:nvPr/>
          </p:nvGrpSpPr>
          <p:grpSpPr bwMode="auto">
            <a:xfrm>
              <a:off x="3958653" y="2521063"/>
              <a:ext cx="1423987" cy="2000250"/>
              <a:chOff x="5449888" y="2698750"/>
              <a:chExt cx="1423987" cy="2000250"/>
            </a:xfrm>
          </p:grpSpPr>
          <p:sp>
            <p:nvSpPr>
              <p:cNvPr id="100" name="Can 47"/>
              <p:cNvSpPr>
                <a:spLocks noChangeArrowheads="1"/>
              </p:cNvSpPr>
              <p:nvPr/>
            </p:nvSpPr>
            <p:spPr bwMode="auto">
              <a:xfrm>
                <a:off x="5449888" y="4330701"/>
                <a:ext cx="1423987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1" name="Straight Connector 100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2" name="Straight Connector 101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7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3" name="Rounded Rectangle 417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PVAS</a:t>
                </a:r>
                <a:br>
                  <a:rPr lang="en-US" sz="1200">
                    <a:solidFill>
                      <a:srgbClr val="D9D9D9"/>
                    </a:solidFill>
                  </a:rPr>
                </a:br>
                <a:endParaRPr lang="en-US" sz="6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>
                    <a:solidFill>
                      <a:srgbClr val="D9D9D9"/>
                    </a:solidFill>
                  </a:rPr>
                  <a:t>Lattice/Model</a:t>
                </a:r>
                <a:br>
                  <a:rPr lang="en-US" sz="1400">
                    <a:solidFill>
                      <a:srgbClr val="D9D9D9"/>
                    </a:solidFill>
                  </a:rPr>
                </a:br>
                <a:endParaRPr lang="en-US" sz="8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104" name="Straight Connector 103"/>
              <p:cNvCxnSpPr>
                <a:cxnSpLocks noChangeShapeType="1"/>
              </p:cNvCxnSpPr>
              <p:nvPr/>
            </p:nvCxnSpPr>
            <p:spPr bwMode="auto">
              <a:xfrm>
                <a:off x="5449888" y="382428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Straight Connector 105"/>
              <p:cNvCxnSpPr>
                <a:cxnSpLocks noChangeShapeType="1"/>
              </p:cNvCxnSpPr>
              <p:nvPr/>
            </p:nvCxnSpPr>
            <p:spPr bwMode="auto">
              <a:xfrm flipH="1">
                <a:off x="6178550" y="2960689"/>
                <a:ext cx="158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Connector 116"/>
              <p:cNvCxnSpPr>
                <a:cxnSpLocks noChangeShapeType="1"/>
              </p:cNvCxnSpPr>
              <p:nvPr/>
            </p:nvCxnSpPr>
            <p:spPr bwMode="auto">
              <a:xfrm>
                <a:off x="5457825" y="3509964"/>
                <a:ext cx="1370013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Connector 117"/>
              <p:cNvCxnSpPr>
                <a:cxnSpLocks noChangeShapeType="1"/>
              </p:cNvCxnSpPr>
              <p:nvPr/>
            </p:nvCxnSpPr>
            <p:spPr bwMode="auto">
              <a:xfrm>
                <a:off x="5451475" y="3252789"/>
                <a:ext cx="741363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5" name="Group 358"/>
            <p:cNvGrpSpPr>
              <a:grpSpLocks/>
            </p:cNvGrpSpPr>
            <p:nvPr/>
          </p:nvGrpSpPr>
          <p:grpSpPr bwMode="auto">
            <a:xfrm>
              <a:off x="5403266" y="2527414"/>
              <a:ext cx="1582736" cy="2000250"/>
              <a:chOff x="5449888" y="2698750"/>
              <a:chExt cx="1423987" cy="2000250"/>
            </a:xfrm>
          </p:grpSpPr>
          <p:sp>
            <p:nvSpPr>
              <p:cNvPr id="92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</a:p>
            </p:txBody>
          </p: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Straight Connector 93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5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PVAS</a:t>
                </a:r>
                <a:br>
                  <a:rPr lang="en-US" sz="1200" dirty="0">
                    <a:solidFill>
                      <a:srgbClr val="D9D9D9"/>
                    </a:solidFill>
                  </a:rPr>
                </a:br>
                <a:endParaRPr lang="en-US" sz="6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 smtClean="0">
                    <a:solidFill>
                      <a:srgbClr val="D9D9D9"/>
                    </a:solidFill>
                  </a:rPr>
                  <a:t>IDODS</a:t>
                </a:r>
                <a:r>
                  <a:rPr lang="en-US" sz="1400" dirty="0">
                    <a:solidFill>
                      <a:srgbClr val="D9D9D9"/>
                    </a:solidFill>
                  </a:rPr>
                  <a:t/>
                </a:r>
                <a:br>
                  <a:rPr lang="en-US" sz="1400" dirty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Python</a:t>
                </a:r>
                <a:endParaRPr lang="en-US" sz="1200" dirty="0">
                  <a:solidFill>
                    <a:srgbClr val="D9D9D9"/>
                  </a:solidFill>
                </a:endParaRPr>
              </a:p>
            </p:txBody>
          </p:sp>
          <p:cxnSp>
            <p:nvCxnSpPr>
              <p:cNvPr id="96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96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98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8" name="Group 359"/>
            <p:cNvGrpSpPr>
              <a:grpSpLocks/>
            </p:cNvGrpSpPr>
            <p:nvPr/>
          </p:nvGrpSpPr>
          <p:grpSpPr bwMode="auto">
            <a:xfrm>
              <a:off x="2513513" y="2521063"/>
              <a:ext cx="1423987" cy="2000250"/>
              <a:chOff x="5449888" y="2698750"/>
              <a:chExt cx="1423987" cy="2000250"/>
            </a:xfrm>
          </p:grpSpPr>
          <p:sp>
            <p:nvSpPr>
              <p:cNvPr id="84" name="Can 47"/>
              <p:cNvSpPr>
                <a:spLocks noChangeArrowheads="1"/>
              </p:cNvSpPr>
              <p:nvPr/>
            </p:nvSpPr>
            <p:spPr bwMode="auto">
              <a:xfrm>
                <a:off x="5449888" y="4330701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5" name="Straight Connector 84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Straight Connector 85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8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7" name="Rounded Rectangle 401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PVAS</a:t>
                </a:r>
                <a:br>
                  <a:rPr lang="en-US" sz="1200">
                    <a:solidFill>
                      <a:srgbClr val="D9D9D9"/>
                    </a:solidFill>
                  </a:rPr>
                </a:br>
                <a:endParaRPr lang="en-US" sz="6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>
                    <a:solidFill>
                      <a:srgbClr val="D9D9D9"/>
                    </a:solidFill>
                  </a:rPr>
                  <a:t>MUNICONV</a:t>
                </a:r>
                <a:br>
                  <a:rPr lang="en-US" sz="1400">
                    <a:solidFill>
                      <a:srgbClr val="D9D9D9"/>
                    </a:solidFill>
                  </a:rPr>
                </a:br>
                <a:endParaRPr lang="en-US" sz="8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88" name="Straight Connector 87"/>
              <p:cNvCxnSpPr>
                <a:cxnSpLocks noChangeShapeType="1"/>
              </p:cNvCxnSpPr>
              <p:nvPr/>
            </p:nvCxnSpPr>
            <p:spPr bwMode="auto">
              <a:xfrm>
                <a:off x="5449888" y="382428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Straight Connector 88"/>
              <p:cNvCxnSpPr>
                <a:cxnSpLocks noChangeShapeType="1"/>
              </p:cNvCxnSpPr>
              <p:nvPr/>
            </p:nvCxnSpPr>
            <p:spPr bwMode="auto">
              <a:xfrm flipH="1">
                <a:off x="6178551" y="2960689"/>
                <a:ext cx="1587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Straight Connector 89"/>
              <p:cNvCxnSpPr>
                <a:cxnSpLocks noChangeShapeType="1"/>
              </p:cNvCxnSpPr>
              <p:nvPr/>
            </p:nvCxnSpPr>
            <p:spPr bwMode="auto">
              <a:xfrm>
                <a:off x="5457826" y="3509964"/>
                <a:ext cx="1370012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Straight Connector 90"/>
              <p:cNvCxnSpPr>
                <a:cxnSpLocks noChangeShapeType="1"/>
              </p:cNvCxnSpPr>
              <p:nvPr/>
            </p:nvCxnSpPr>
            <p:spPr bwMode="auto">
              <a:xfrm>
                <a:off x="5451476" y="3252789"/>
                <a:ext cx="741362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0" name="Group 360"/>
            <p:cNvGrpSpPr>
              <a:grpSpLocks/>
            </p:cNvGrpSpPr>
            <p:nvPr/>
          </p:nvGrpSpPr>
          <p:grpSpPr bwMode="auto">
            <a:xfrm>
              <a:off x="826545" y="2514714"/>
              <a:ext cx="1663268" cy="2000250"/>
              <a:chOff x="5322883" y="2698751"/>
              <a:chExt cx="1663268" cy="2000250"/>
            </a:xfrm>
          </p:grpSpPr>
          <p:sp>
            <p:nvSpPr>
              <p:cNvPr id="78" name="Can 47"/>
              <p:cNvSpPr>
                <a:spLocks noChangeArrowheads="1"/>
              </p:cNvSpPr>
              <p:nvPr/>
            </p:nvSpPr>
            <p:spPr bwMode="auto">
              <a:xfrm>
                <a:off x="5322883" y="4330701"/>
                <a:ext cx="166326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SQLite</a:t>
                </a: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/</a:t>
                </a:r>
                <a:r>
                  <a:rPr lang="en-US" sz="1600" dirty="0" err="1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MongoDB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8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" name="Rounded Rectangle 395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EPICS V4</a:t>
                </a:r>
              </a:p>
              <a:p>
                <a:pPr algn="ctr" defTabSz="457200" eaLnBrk="1" hangingPunct="1"/>
                <a:endParaRPr lang="en-US" sz="12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>
                    <a:solidFill>
                      <a:srgbClr val="D9D9D9"/>
                    </a:solidFill>
                  </a:rPr>
                  <a:t>MASAR</a:t>
                </a:r>
                <a:br>
                  <a:rPr lang="en-US" sz="1400" dirty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82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5449888" y="375443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5457826" y="3440114"/>
                <a:ext cx="1370012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3" name="Group 358"/>
            <p:cNvGrpSpPr>
              <a:grpSpLocks/>
            </p:cNvGrpSpPr>
            <p:nvPr/>
          </p:nvGrpSpPr>
          <p:grpSpPr bwMode="auto">
            <a:xfrm>
              <a:off x="7011397" y="2515773"/>
              <a:ext cx="1582736" cy="2000250"/>
              <a:chOff x="5449888" y="2698750"/>
              <a:chExt cx="1423987" cy="2000250"/>
            </a:xfrm>
          </p:grpSpPr>
          <p:sp>
            <p:nvSpPr>
              <p:cNvPr id="65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</a:p>
            </p:txBody>
          </p:sp>
          <p:cxnSp>
            <p:nvCxnSpPr>
              <p:cNvPr id="68" name="Straight Connector 67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Connector 69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PVAS</a:t>
                </a:r>
                <a:br>
                  <a:rPr lang="en-US" sz="1200" dirty="0">
                    <a:solidFill>
                      <a:srgbClr val="D9D9D9"/>
                    </a:solidFill>
                  </a:rPr>
                </a:br>
                <a:endParaRPr lang="en-US" sz="6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 smtClean="0">
                    <a:solidFill>
                      <a:srgbClr val="D9D9D9"/>
                    </a:solidFill>
                  </a:rPr>
                  <a:t>AI DS</a:t>
                </a:r>
                <a:br>
                  <a:rPr lang="en-US" sz="1400" dirty="0" smtClean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Python</a:t>
                </a:r>
                <a:endParaRPr lang="en-US" sz="1200" dirty="0">
                  <a:solidFill>
                    <a:srgbClr val="D9D9D9"/>
                  </a:solidFill>
                </a:endParaRPr>
              </a:p>
            </p:txBody>
          </p:sp>
          <p:cxnSp>
            <p:nvCxnSpPr>
              <p:cNvPr id="74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Connector 74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Straight Connector 75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19" name="Group 118"/>
          <p:cNvGrpSpPr/>
          <p:nvPr/>
        </p:nvGrpSpPr>
        <p:grpSpPr>
          <a:xfrm>
            <a:off x="369936" y="5095989"/>
            <a:ext cx="8531201" cy="1013883"/>
            <a:chOff x="369936" y="5095989"/>
            <a:chExt cx="8531201" cy="1013883"/>
          </a:xfrm>
        </p:grpSpPr>
        <p:cxnSp>
          <p:nvCxnSpPr>
            <p:cNvPr id="120" name="Straight Connector 119"/>
            <p:cNvCxnSpPr>
              <a:cxnSpLocks noChangeShapeType="1"/>
            </p:cNvCxnSpPr>
            <p:nvPr/>
          </p:nvCxnSpPr>
          <p:spPr bwMode="auto">
            <a:xfrm flipH="1">
              <a:off x="1025576" y="5095989"/>
              <a:ext cx="1323" cy="2746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Connector 120"/>
            <p:cNvCxnSpPr>
              <a:cxnSpLocks noChangeShapeType="1"/>
            </p:cNvCxnSpPr>
            <p:nvPr/>
          </p:nvCxnSpPr>
          <p:spPr bwMode="auto">
            <a:xfrm flipH="1">
              <a:off x="2541676" y="5111864"/>
              <a:ext cx="1843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Connector 121"/>
            <p:cNvCxnSpPr>
              <a:cxnSpLocks noChangeShapeType="1"/>
            </p:cNvCxnSpPr>
            <p:nvPr/>
          </p:nvCxnSpPr>
          <p:spPr bwMode="auto">
            <a:xfrm flipH="1">
              <a:off x="7965473" y="5116627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122"/>
            <p:cNvCxnSpPr>
              <a:cxnSpLocks noChangeShapeType="1"/>
            </p:cNvCxnSpPr>
            <p:nvPr/>
          </p:nvCxnSpPr>
          <p:spPr bwMode="auto">
            <a:xfrm flipH="1">
              <a:off x="4079384" y="5111335"/>
              <a:ext cx="1843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123"/>
            <p:cNvCxnSpPr>
              <a:cxnSpLocks noChangeShapeType="1"/>
            </p:cNvCxnSpPr>
            <p:nvPr/>
          </p:nvCxnSpPr>
          <p:spPr bwMode="auto">
            <a:xfrm flipH="1">
              <a:off x="5651487" y="5097577"/>
              <a:ext cx="1843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Rectangle 116"/>
            <p:cNvSpPr>
              <a:spLocks noChangeArrowheads="1"/>
            </p:cNvSpPr>
            <p:nvPr/>
          </p:nvSpPr>
          <p:spPr bwMode="auto">
            <a:xfrm>
              <a:off x="369936" y="5357441"/>
              <a:ext cx="1358849" cy="565105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Live Optics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6" name="Straight Connector 125"/>
            <p:cNvCxnSpPr>
              <a:cxnSpLocks noChangeShapeType="1"/>
              <a:stCxn id="125" idx="1"/>
              <a:endCxn id="125" idx="3"/>
            </p:cNvCxnSpPr>
            <p:nvPr/>
          </p:nvCxnSpPr>
          <p:spPr bwMode="auto">
            <a:xfrm>
              <a:off x="369936" y="5639994"/>
              <a:ext cx="1358849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Rectangle 119"/>
            <p:cNvSpPr>
              <a:spLocks noChangeArrowheads="1"/>
            </p:cNvSpPr>
            <p:nvPr/>
          </p:nvSpPr>
          <p:spPr bwMode="auto">
            <a:xfrm>
              <a:off x="1797616" y="5341522"/>
              <a:ext cx="1419703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Live MUNICONV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8" name="Straight Connector 127"/>
            <p:cNvCxnSpPr>
              <a:cxnSpLocks noChangeShapeType="1"/>
              <a:stCxn id="127" idx="1"/>
              <a:endCxn id="127" idx="3"/>
            </p:cNvCxnSpPr>
            <p:nvPr/>
          </p:nvCxnSpPr>
          <p:spPr bwMode="auto">
            <a:xfrm>
              <a:off x="1797616" y="5628860"/>
              <a:ext cx="1419703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Rectangle 132"/>
            <p:cNvSpPr>
              <a:spLocks noChangeArrowheads="1"/>
            </p:cNvSpPr>
            <p:nvPr/>
          </p:nvSpPr>
          <p:spPr bwMode="auto">
            <a:xfrm>
              <a:off x="369937" y="5900322"/>
              <a:ext cx="1358849" cy="2095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Tracy-</a:t>
              </a:r>
              <a:r>
                <a:rPr lang="en-US" sz="10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III/Elegant</a:t>
              </a:r>
              <a:endParaRPr lang="en-US" sz="10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Rectangle 119"/>
            <p:cNvSpPr>
              <a:spLocks noChangeArrowheads="1"/>
            </p:cNvSpPr>
            <p:nvPr/>
          </p:nvSpPr>
          <p:spPr bwMode="auto">
            <a:xfrm>
              <a:off x="3335324" y="5340993"/>
              <a:ext cx="1419703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Orbit Correction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1" name="Straight Connector 130"/>
            <p:cNvCxnSpPr>
              <a:cxnSpLocks noChangeShapeType="1"/>
              <a:stCxn id="130" idx="1"/>
              <a:endCxn id="130" idx="3"/>
            </p:cNvCxnSpPr>
            <p:nvPr/>
          </p:nvCxnSpPr>
          <p:spPr bwMode="auto">
            <a:xfrm>
              <a:off x="3335324" y="5628331"/>
              <a:ext cx="1419703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Rectangle 119"/>
            <p:cNvSpPr>
              <a:spLocks noChangeArrowheads="1"/>
            </p:cNvSpPr>
            <p:nvPr/>
          </p:nvSpPr>
          <p:spPr bwMode="auto">
            <a:xfrm>
              <a:off x="4907427" y="5327235"/>
              <a:ext cx="1419703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Dispersion </a:t>
              </a:r>
              <a:r>
                <a:rPr lang="en-US" sz="1400" dirty="0" err="1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Meas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" name="Straight Connector 132"/>
            <p:cNvCxnSpPr>
              <a:cxnSpLocks noChangeShapeType="1"/>
              <a:stCxn id="132" idx="1"/>
              <a:endCxn id="132" idx="3"/>
            </p:cNvCxnSpPr>
            <p:nvPr/>
          </p:nvCxnSpPr>
          <p:spPr bwMode="auto">
            <a:xfrm>
              <a:off x="4907427" y="5614573"/>
              <a:ext cx="1419703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" name="TextBox 133"/>
            <p:cNvSpPr txBox="1"/>
            <p:nvPr/>
          </p:nvSpPr>
          <p:spPr>
            <a:xfrm>
              <a:off x="6457868" y="5429907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35" name="Rectangle 129"/>
            <p:cNvSpPr>
              <a:spLocks noChangeArrowheads="1"/>
            </p:cNvSpPr>
            <p:nvPr/>
          </p:nvSpPr>
          <p:spPr bwMode="auto">
            <a:xfrm>
              <a:off x="7041638" y="5346285"/>
              <a:ext cx="1855448" cy="557212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JMS virtual accelerator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6" name="Straight Connector 135"/>
            <p:cNvCxnSpPr>
              <a:cxnSpLocks noChangeShapeType="1"/>
              <a:stCxn id="135" idx="1"/>
              <a:endCxn id="135" idx="3"/>
            </p:cNvCxnSpPr>
            <p:nvPr/>
          </p:nvCxnSpPr>
          <p:spPr bwMode="auto">
            <a:xfrm>
              <a:off x="7041638" y="5624097"/>
              <a:ext cx="1855448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7041638" y="5900322"/>
              <a:ext cx="1859499" cy="2095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Tracy-</a:t>
              </a:r>
              <a:r>
                <a:rPr lang="en-US" sz="10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III/Elegant</a:t>
              </a:r>
              <a:endParaRPr lang="en-US" sz="10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622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Middle Layer Services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>
            <a:off x="957840" y="4994385"/>
            <a:ext cx="1323" cy="2746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333902" y="4995973"/>
            <a:ext cx="8077200" cy="25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45002" y="4995973"/>
            <a:ext cx="1466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</a:rPr>
              <a:t>Distributed Front-Ends</a:t>
            </a:r>
          </a:p>
        </p:txBody>
      </p:sp>
      <p:sp>
        <p:nvSpPr>
          <p:cNvPr id="23" name="Rectangle 116"/>
          <p:cNvSpPr>
            <a:spLocks noChangeArrowheads="1"/>
          </p:cNvSpPr>
          <p:nvPr/>
        </p:nvSpPr>
        <p:spPr bwMode="auto">
          <a:xfrm>
            <a:off x="353002" y="5264304"/>
            <a:ext cx="1358849" cy="565105"/>
          </a:xfrm>
          <a:prstGeom prst="rect">
            <a:avLst/>
          </a:prstGeom>
          <a:solidFill>
            <a:srgbClr val="3366CC"/>
          </a:solidFill>
          <a:ln>
            <a:noFill/>
          </a:ln>
          <a:extLst/>
        </p:spPr>
        <p:txBody>
          <a:bodyPr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rPr>
              <a:t>IOC</a:t>
            </a:r>
            <a:endParaRPr lang="en-US" sz="1400" dirty="0">
              <a:solidFill>
                <a:srgbClr val="D9D9D9"/>
              </a:solidFill>
              <a:latin typeface="Calibri"/>
              <a:ea typeface="+mn-ea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" dirty="0">
              <a:solidFill>
                <a:srgbClr val="D9D9D9"/>
              </a:solidFill>
              <a:latin typeface="Calibri"/>
              <a:ea typeface="+mn-ea"/>
              <a:cs typeface="+mn-cs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rPr>
              <a:t>Live Optics</a:t>
            </a:r>
            <a:endParaRPr lang="en-US" sz="1400" dirty="0">
              <a:solidFill>
                <a:srgbClr val="D9D9D9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Connector 24"/>
          <p:cNvCxnSpPr>
            <a:cxnSpLocks noChangeShapeType="1"/>
            <a:stCxn id="23" idx="1"/>
            <a:endCxn id="23" idx="3"/>
          </p:cNvCxnSpPr>
          <p:nvPr/>
        </p:nvCxnSpPr>
        <p:spPr bwMode="auto">
          <a:xfrm>
            <a:off x="353002" y="5546857"/>
            <a:ext cx="1358849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8" name="Group 107"/>
          <p:cNvGrpSpPr/>
          <p:nvPr/>
        </p:nvGrpSpPr>
        <p:grpSpPr>
          <a:xfrm>
            <a:off x="1780682" y="5010260"/>
            <a:ext cx="1419703" cy="814388"/>
            <a:chOff x="3963988" y="5111864"/>
            <a:chExt cx="1222375" cy="814388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 flipH="1">
              <a:off x="4560888" y="5111864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Rectangle 119"/>
            <p:cNvSpPr>
              <a:spLocks noChangeArrowheads="1"/>
            </p:cNvSpPr>
            <p:nvPr/>
          </p:nvSpPr>
          <p:spPr bwMode="auto">
            <a:xfrm>
              <a:off x="3963988" y="5349989"/>
              <a:ext cx="1222375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</a:rPr>
                <a:t>IOC</a:t>
              </a:r>
              <a:endParaRPr lang="en-US" sz="1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Live MUNICONV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Connector 27"/>
            <p:cNvCxnSpPr>
              <a:cxnSpLocks noChangeShapeType="1"/>
              <a:stCxn id="26" idx="1"/>
              <a:endCxn id="26" idx="3"/>
            </p:cNvCxnSpPr>
            <p:nvPr/>
          </p:nvCxnSpPr>
          <p:spPr bwMode="auto">
            <a:xfrm>
              <a:off x="3963988" y="5637327"/>
              <a:ext cx="122237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292627" y="1514583"/>
            <a:ext cx="8150225" cy="3481390"/>
            <a:chOff x="360363" y="1616187"/>
            <a:chExt cx="8150225" cy="3481390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H="1">
              <a:off x="2952750" y="2249602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H="1">
              <a:off x="4414838" y="2243252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flipH="1">
              <a:off x="5889625" y="2246427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flipH="1">
              <a:off x="7645400" y="2243252"/>
              <a:ext cx="1588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H="1">
              <a:off x="1412875" y="2219439"/>
              <a:ext cx="1588" cy="2746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695325" y="2492489"/>
              <a:ext cx="19050" cy="26050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28"/>
            <p:cNvSpPr txBox="1">
              <a:spLocks noChangeArrowheads="1"/>
            </p:cNvSpPr>
            <p:nvPr/>
          </p:nvSpPr>
          <p:spPr bwMode="auto">
            <a:xfrm>
              <a:off x="360363" y="2249601"/>
              <a:ext cx="6731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defTabSz="4572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000">
                  <a:solidFill>
                    <a:srgbClr val="000000"/>
                  </a:solidFill>
                </a:rPr>
                <a:t>Ethernet</a:t>
              </a: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433388" y="2498839"/>
              <a:ext cx="8077200" cy="2381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3" name="Group 361"/>
            <p:cNvGrpSpPr>
              <a:grpSpLocks/>
            </p:cNvGrpSpPr>
            <p:nvPr/>
          </p:nvGrpSpPr>
          <p:grpSpPr bwMode="auto">
            <a:xfrm>
              <a:off x="744538" y="1625714"/>
              <a:ext cx="1404936" cy="623888"/>
              <a:chOff x="995363" y="1803401"/>
              <a:chExt cx="1404936" cy="623888"/>
            </a:xfrm>
          </p:grpSpPr>
          <p:grpSp>
            <p:nvGrpSpPr>
              <p:cNvPr id="69" name="Group 6"/>
              <p:cNvGrpSpPr>
                <a:grpSpLocks/>
              </p:cNvGrpSpPr>
              <p:nvPr/>
            </p:nvGrpSpPr>
            <p:grpSpPr bwMode="auto">
              <a:xfrm>
                <a:off x="995363" y="1803401"/>
                <a:ext cx="1404936" cy="623888"/>
                <a:chOff x="731366" y="1757075"/>
                <a:chExt cx="1320067" cy="681325"/>
              </a:xfrm>
            </p:grpSpPr>
            <p:sp>
              <p:nvSpPr>
                <p:cNvPr id="71" name="Snip Single Corner Rectangle 70"/>
                <p:cNvSpPr/>
                <p:nvPr/>
              </p:nvSpPr>
              <p:spPr bwMode="auto">
                <a:xfrm>
                  <a:off x="731366" y="1757075"/>
                  <a:ext cx="1320068" cy="681325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Python Apps</a:t>
                  </a: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PVAC REST</a:t>
                  </a:r>
                </a:p>
              </p:txBody>
            </p:sp>
            <p:cxnSp>
              <p:nvCxnSpPr>
                <p:cNvPr id="72" name="Straight Connector 71"/>
                <p:cNvCxnSpPr>
                  <a:cxnSpLocks noChangeShapeType="1"/>
                </p:cNvCxnSpPr>
                <p:nvPr/>
              </p:nvCxnSpPr>
              <p:spPr bwMode="auto">
                <a:xfrm>
                  <a:off x="731366" y="2140212"/>
                  <a:ext cx="1320068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Straight Connector 7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6367" y="2162749"/>
                  <a:ext cx="1491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0" name="Straight Connector 69"/>
              <p:cNvCxnSpPr>
                <a:cxnSpLocks noChangeShapeType="1"/>
              </p:cNvCxnSpPr>
              <p:nvPr/>
            </p:nvCxnSpPr>
            <p:spPr bwMode="auto">
              <a:xfrm flipH="1">
                <a:off x="1900238" y="2174876"/>
                <a:ext cx="1587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4" name="Group 362"/>
            <p:cNvGrpSpPr>
              <a:grpSpLocks/>
            </p:cNvGrpSpPr>
            <p:nvPr/>
          </p:nvGrpSpPr>
          <p:grpSpPr bwMode="auto">
            <a:xfrm>
              <a:off x="2244724" y="1625714"/>
              <a:ext cx="1404936" cy="623888"/>
              <a:chOff x="995363" y="1803401"/>
              <a:chExt cx="1404936" cy="623888"/>
            </a:xfrm>
          </p:grpSpPr>
          <p:grpSp>
            <p:nvGrpSpPr>
              <p:cNvPr id="64" name="Group 6"/>
              <p:cNvGrpSpPr>
                <a:grpSpLocks/>
              </p:cNvGrpSpPr>
              <p:nvPr/>
            </p:nvGrpSpPr>
            <p:grpSpPr bwMode="auto">
              <a:xfrm>
                <a:off x="995363" y="1803401"/>
                <a:ext cx="1404936" cy="623888"/>
                <a:chOff x="731366" y="1757075"/>
                <a:chExt cx="1320067" cy="681325"/>
              </a:xfrm>
            </p:grpSpPr>
            <p:sp>
              <p:nvSpPr>
                <p:cNvPr id="66" name="Snip Single Corner Rectangle 65"/>
                <p:cNvSpPr/>
                <p:nvPr/>
              </p:nvSpPr>
              <p:spPr bwMode="auto">
                <a:xfrm>
                  <a:off x="731367" y="1757075"/>
                  <a:ext cx="1320069" cy="681325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MMLT</a:t>
                  </a: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PVAC REST</a:t>
                  </a:r>
                </a:p>
              </p:txBody>
            </p:sp>
            <p:cxnSp>
              <p:nvCxnSpPr>
                <p:cNvPr id="67" name="Straight Connector 66"/>
                <p:cNvCxnSpPr>
                  <a:cxnSpLocks noChangeShapeType="1"/>
                </p:cNvCxnSpPr>
                <p:nvPr/>
              </p:nvCxnSpPr>
              <p:spPr bwMode="auto">
                <a:xfrm>
                  <a:off x="731367" y="2140212"/>
                  <a:ext cx="1320069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Straight Connector 6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6368" y="2162749"/>
                  <a:ext cx="1492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5" name="Straight Connector 64"/>
              <p:cNvCxnSpPr>
                <a:cxnSpLocks noChangeShapeType="1"/>
              </p:cNvCxnSpPr>
              <p:nvPr/>
            </p:nvCxnSpPr>
            <p:spPr bwMode="auto">
              <a:xfrm flipH="1">
                <a:off x="1900239" y="2174876"/>
                <a:ext cx="1588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5" name="Group 363"/>
            <p:cNvGrpSpPr>
              <a:grpSpLocks/>
            </p:cNvGrpSpPr>
            <p:nvPr/>
          </p:nvGrpSpPr>
          <p:grpSpPr bwMode="auto">
            <a:xfrm>
              <a:off x="3718720" y="1622539"/>
              <a:ext cx="1404936" cy="623888"/>
              <a:chOff x="995363" y="1803401"/>
              <a:chExt cx="1404936" cy="623888"/>
            </a:xfrm>
          </p:grpSpPr>
          <p:grpSp>
            <p:nvGrpSpPr>
              <p:cNvPr id="59" name="Group 6"/>
              <p:cNvGrpSpPr>
                <a:grpSpLocks/>
              </p:cNvGrpSpPr>
              <p:nvPr/>
            </p:nvGrpSpPr>
            <p:grpSpPr bwMode="auto">
              <a:xfrm>
                <a:off x="995363" y="1803401"/>
                <a:ext cx="1404936" cy="623888"/>
                <a:chOff x="731366" y="1757075"/>
                <a:chExt cx="1320067" cy="681325"/>
              </a:xfrm>
            </p:grpSpPr>
            <p:sp>
              <p:nvSpPr>
                <p:cNvPr id="61" name="Snip Single Corner Rectangle 60"/>
                <p:cNvSpPr/>
                <p:nvPr/>
              </p:nvSpPr>
              <p:spPr bwMode="auto">
                <a:xfrm>
                  <a:off x="732111" y="1757075"/>
                  <a:ext cx="1318577" cy="681325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err="1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Matlab</a:t>
                  </a: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 Apps</a:t>
                  </a: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PVAC REST</a:t>
                  </a:r>
                </a:p>
              </p:txBody>
            </p:sp>
            <p:cxnSp>
              <p:nvCxnSpPr>
                <p:cNvPr id="62" name="Straight Connector 61"/>
                <p:cNvCxnSpPr>
                  <a:cxnSpLocks noChangeShapeType="1"/>
                </p:cNvCxnSpPr>
                <p:nvPr/>
              </p:nvCxnSpPr>
              <p:spPr bwMode="auto">
                <a:xfrm>
                  <a:off x="732111" y="2140212"/>
                  <a:ext cx="1318577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Straight Connector 6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7113" y="2162749"/>
                  <a:ext cx="1491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0" name="Straight Connector 59"/>
              <p:cNvCxnSpPr>
                <a:cxnSpLocks noChangeShapeType="1"/>
              </p:cNvCxnSpPr>
              <p:nvPr/>
            </p:nvCxnSpPr>
            <p:spPr bwMode="auto">
              <a:xfrm flipH="1">
                <a:off x="1901031" y="2174876"/>
                <a:ext cx="0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" name="Group 364"/>
            <p:cNvGrpSpPr>
              <a:grpSpLocks/>
            </p:cNvGrpSpPr>
            <p:nvPr/>
          </p:nvGrpSpPr>
          <p:grpSpPr bwMode="auto">
            <a:xfrm>
              <a:off x="5187951" y="1616851"/>
              <a:ext cx="1404937" cy="623888"/>
              <a:chOff x="995362" y="1803401"/>
              <a:chExt cx="1404937" cy="623888"/>
            </a:xfrm>
          </p:grpSpPr>
          <p:grpSp>
            <p:nvGrpSpPr>
              <p:cNvPr id="54" name="Group 6"/>
              <p:cNvGrpSpPr>
                <a:grpSpLocks/>
              </p:cNvGrpSpPr>
              <p:nvPr/>
            </p:nvGrpSpPr>
            <p:grpSpPr bwMode="auto">
              <a:xfrm>
                <a:off x="995362" y="1803401"/>
                <a:ext cx="1404937" cy="623888"/>
                <a:chOff x="731365" y="1757075"/>
                <a:chExt cx="1320068" cy="681325"/>
              </a:xfrm>
            </p:grpSpPr>
            <p:sp>
              <p:nvSpPr>
                <p:cNvPr id="56" name="Snip Single Corner Rectangle 55"/>
                <p:cNvSpPr/>
                <p:nvPr/>
              </p:nvSpPr>
              <p:spPr bwMode="auto">
                <a:xfrm>
                  <a:off x="731364" y="1756352"/>
                  <a:ext cx="1320069" cy="681325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Channel Arch</a:t>
                  </a: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PVAC REST</a:t>
                  </a:r>
                </a:p>
              </p:txBody>
            </p:sp>
            <p:cxnSp>
              <p:nvCxnSpPr>
                <p:cNvPr id="57" name="Straight Connector 56"/>
                <p:cNvCxnSpPr>
                  <a:cxnSpLocks noChangeShapeType="1"/>
                </p:cNvCxnSpPr>
                <p:nvPr/>
              </p:nvCxnSpPr>
              <p:spPr bwMode="auto">
                <a:xfrm>
                  <a:off x="731364" y="2139489"/>
                  <a:ext cx="1320069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Straight Connector 57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6366" y="2162026"/>
                  <a:ext cx="1492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5" name="Straight Connector 54"/>
              <p:cNvCxnSpPr>
                <a:cxnSpLocks noChangeShapeType="1"/>
              </p:cNvCxnSpPr>
              <p:nvPr/>
            </p:nvCxnSpPr>
            <p:spPr bwMode="auto">
              <a:xfrm flipH="1">
                <a:off x="1900236" y="2174214"/>
                <a:ext cx="1588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7" name="Group 365"/>
            <p:cNvGrpSpPr>
              <a:grpSpLocks/>
            </p:cNvGrpSpPr>
            <p:nvPr/>
          </p:nvGrpSpPr>
          <p:grpSpPr bwMode="auto">
            <a:xfrm>
              <a:off x="6850063" y="1616187"/>
              <a:ext cx="1660525" cy="633413"/>
              <a:chOff x="995669" y="1793874"/>
              <a:chExt cx="1404631" cy="633413"/>
            </a:xfrm>
          </p:grpSpPr>
          <p:grpSp>
            <p:nvGrpSpPr>
              <p:cNvPr id="49" name="Group 6"/>
              <p:cNvGrpSpPr>
                <a:grpSpLocks/>
              </p:cNvGrpSpPr>
              <p:nvPr/>
            </p:nvGrpSpPr>
            <p:grpSpPr bwMode="auto">
              <a:xfrm>
                <a:off x="995669" y="1793874"/>
                <a:ext cx="1404631" cy="633413"/>
                <a:chOff x="731653" y="1746671"/>
                <a:chExt cx="1319780" cy="691727"/>
              </a:xfrm>
            </p:grpSpPr>
            <p:sp>
              <p:nvSpPr>
                <p:cNvPr id="51" name="Snip Single Corner Rectangle 50"/>
                <p:cNvSpPr/>
                <p:nvPr/>
              </p:nvSpPr>
              <p:spPr bwMode="auto">
                <a:xfrm>
                  <a:off x="731653" y="1746671"/>
                  <a:ext cx="1319780" cy="691727"/>
                </a:xfrm>
                <a:prstGeom prst="snip1Rect">
                  <a:avLst/>
                </a:prstGeom>
                <a:solidFill>
                  <a:srgbClr val="3366CC">
                    <a:alpha val="95000"/>
                  </a:srgbClr>
                </a:solidFill>
                <a:ln w="9525" cap="flat" cmpd="sng" algn="ctr">
                  <a:solidFill>
                    <a:srgbClr val="3366FF">
                      <a:alpha val="3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lIns="0" tIns="0" rIns="0" bIns="0">
                  <a:normAutofit fontScale="85000" lnSpcReduction="20000"/>
                </a:bodyPr>
                <a:lstStyle/>
                <a:p>
                  <a:pPr algn="ctr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smtClean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CS-Studio</a:t>
                  </a:r>
                  <a:endParaRPr lang="en-US" sz="1600" dirty="0">
                    <a:solidFill>
                      <a:prstClr val="white">
                        <a:lumMod val="85000"/>
                      </a:prstClr>
                    </a:solidFill>
                    <a:latin typeface="Calibri"/>
                    <a:ea typeface="+mn-ea"/>
                    <a:cs typeface="+mn-cs"/>
                  </a:endParaRPr>
                </a:p>
                <a:p>
                  <a:pPr algn="dist" defTabSz="457200" eaLnBrk="1" fontAlgn="auto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smtClean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CAC </a:t>
                  </a:r>
                  <a:r>
                    <a:rPr lang="en-US" sz="1600" dirty="0">
                      <a:solidFill>
                        <a:prstClr val="white">
                          <a:lumMod val="85000"/>
                        </a:prstClr>
                      </a:solidFill>
                      <a:latin typeface="Calibri"/>
                      <a:ea typeface="+mn-ea"/>
                      <a:cs typeface="+mn-cs"/>
                    </a:rPr>
                    <a:t>PVAC REST</a:t>
                  </a:r>
                </a:p>
              </p:txBody>
            </p:sp>
            <p:cxnSp>
              <p:nvCxnSpPr>
                <p:cNvPr id="52" name="Straight Connector 51"/>
                <p:cNvCxnSpPr>
                  <a:cxnSpLocks noChangeShapeType="1"/>
                </p:cNvCxnSpPr>
                <p:nvPr/>
              </p:nvCxnSpPr>
              <p:spPr bwMode="auto">
                <a:xfrm>
                  <a:off x="731653" y="2140211"/>
                  <a:ext cx="1319780" cy="0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3" name="Straight Connector 52"/>
                <p:cNvCxnSpPr>
                  <a:cxnSpLocks noChangeShapeType="1"/>
                </p:cNvCxnSpPr>
                <p:nvPr/>
              </p:nvCxnSpPr>
              <p:spPr bwMode="auto">
                <a:xfrm flipH="1">
                  <a:off x="1087464" y="2162748"/>
                  <a:ext cx="0" cy="270449"/>
                </a:xfrm>
                <a:prstGeom prst="line">
                  <a:avLst/>
                </a:pr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42998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50" name="Straight Connector 49"/>
              <p:cNvCxnSpPr>
                <a:cxnSpLocks noChangeShapeType="1"/>
              </p:cNvCxnSpPr>
              <p:nvPr/>
            </p:nvCxnSpPr>
            <p:spPr bwMode="auto">
              <a:xfrm flipH="1">
                <a:off x="1900755" y="2174876"/>
                <a:ext cx="1342" cy="24765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04" name="Rectangle 132"/>
          <p:cNvSpPr>
            <a:spLocks noChangeArrowheads="1"/>
          </p:cNvSpPr>
          <p:nvPr/>
        </p:nvSpPr>
        <p:spPr bwMode="auto">
          <a:xfrm>
            <a:off x="353003" y="5807185"/>
            <a:ext cx="1358849" cy="209550"/>
          </a:xfrm>
          <a:prstGeom prst="rect">
            <a:avLst/>
          </a:prstGeom>
          <a:solidFill>
            <a:srgbClr val="660066"/>
          </a:solidFill>
          <a:ln>
            <a:noFill/>
          </a:ln>
          <a:extLst/>
        </p:spPr>
        <p:txBody>
          <a:bodyPr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latin typeface="Calibri"/>
                <a:ea typeface="+mn-ea"/>
                <a:cs typeface="+mn-cs"/>
              </a:rPr>
              <a:t>Tracy-</a:t>
            </a:r>
            <a:r>
              <a:rPr lang="en-US" sz="10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rPr>
              <a:t>III/Elegant</a:t>
            </a:r>
            <a:endParaRPr lang="en-US" sz="1000" dirty="0">
              <a:solidFill>
                <a:srgbClr val="D9D9D9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318390" y="5009731"/>
            <a:ext cx="1419703" cy="814388"/>
            <a:chOff x="3963988" y="5111864"/>
            <a:chExt cx="1222375" cy="814388"/>
          </a:xfrm>
        </p:grpSpPr>
        <p:cxnSp>
          <p:nvCxnSpPr>
            <p:cNvPr id="110" name="Straight Connector 109"/>
            <p:cNvCxnSpPr>
              <a:cxnSpLocks noChangeShapeType="1"/>
            </p:cNvCxnSpPr>
            <p:nvPr/>
          </p:nvCxnSpPr>
          <p:spPr bwMode="auto">
            <a:xfrm flipH="1">
              <a:off x="4560888" y="5111864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" name="Rectangle 119"/>
            <p:cNvSpPr>
              <a:spLocks noChangeArrowheads="1"/>
            </p:cNvSpPr>
            <p:nvPr/>
          </p:nvSpPr>
          <p:spPr bwMode="auto">
            <a:xfrm>
              <a:off x="3963988" y="5349989"/>
              <a:ext cx="1222375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Orbit Correction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2" name="Straight Connector 111"/>
            <p:cNvCxnSpPr>
              <a:cxnSpLocks noChangeShapeType="1"/>
              <a:stCxn id="111" idx="1"/>
              <a:endCxn id="111" idx="3"/>
            </p:cNvCxnSpPr>
            <p:nvPr/>
          </p:nvCxnSpPr>
          <p:spPr bwMode="auto">
            <a:xfrm>
              <a:off x="3963988" y="5637327"/>
              <a:ext cx="122237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3" name="Group 112"/>
          <p:cNvGrpSpPr/>
          <p:nvPr/>
        </p:nvGrpSpPr>
        <p:grpSpPr>
          <a:xfrm>
            <a:off x="4890493" y="4995973"/>
            <a:ext cx="1419703" cy="814388"/>
            <a:chOff x="3963988" y="5111864"/>
            <a:chExt cx="1222375" cy="814388"/>
          </a:xfrm>
        </p:grpSpPr>
        <p:cxnSp>
          <p:nvCxnSpPr>
            <p:cNvPr id="114" name="Straight Connector 113"/>
            <p:cNvCxnSpPr>
              <a:cxnSpLocks noChangeShapeType="1"/>
            </p:cNvCxnSpPr>
            <p:nvPr/>
          </p:nvCxnSpPr>
          <p:spPr bwMode="auto">
            <a:xfrm flipH="1">
              <a:off x="4560888" y="5111864"/>
              <a:ext cx="1587" cy="2730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Rectangle 119"/>
            <p:cNvSpPr>
              <a:spLocks noChangeArrowheads="1"/>
            </p:cNvSpPr>
            <p:nvPr/>
          </p:nvSpPr>
          <p:spPr bwMode="auto">
            <a:xfrm>
              <a:off x="3963988" y="5349989"/>
              <a:ext cx="1222375" cy="576263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" dirty="0" smtClean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Dispersion </a:t>
              </a:r>
              <a:r>
                <a:rPr lang="en-US" sz="1400" dirty="0" err="1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Meas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6" name="Straight Connector 115"/>
            <p:cNvCxnSpPr>
              <a:cxnSpLocks noChangeShapeType="1"/>
              <a:stCxn id="115" idx="1"/>
              <a:endCxn id="115" idx="3"/>
            </p:cNvCxnSpPr>
            <p:nvPr/>
          </p:nvCxnSpPr>
          <p:spPr bwMode="auto">
            <a:xfrm>
              <a:off x="3963988" y="5637327"/>
              <a:ext cx="122237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6440934" y="533677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7024704" y="5015023"/>
            <a:ext cx="1859499" cy="1001712"/>
            <a:chOff x="6808788" y="5116627"/>
            <a:chExt cx="1457325" cy="1001712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flipH="1">
              <a:off x="7493000" y="5116627"/>
              <a:ext cx="0" cy="274637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Rectangle 129"/>
            <p:cNvSpPr>
              <a:spLocks noChangeArrowheads="1"/>
            </p:cNvSpPr>
            <p:nvPr/>
          </p:nvSpPr>
          <p:spPr bwMode="auto">
            <a:xfrm>
              <a:off x="6808788" y="5354752"/>
              <a:ext cx="1454150" cy="557212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IOC</a:t>
              </a:r>
              <a:r>
                <a:rPr lang="en-US" sz="1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/>
              </a:r>
              <a:br>
                <a:rPr lang="en-US" sz="14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</a:br>
              <a:endParaRPr lang="en-US" sz="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JMS virtual accelerator</a:t>
              </a:r>
              <a:endParaRPr lang="en-US" sz="14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Straight Connector 36"/>
            <p:cNvCxnSpPr>
              <a:cxnSpLocks noChangeShapeType="1"/>
              <a:stCxn id="36" idx="1"/>
              <a:endCxn id="36" idx="3"/>
            </p:cNvCxnSpPr>
            <p:nvPr/>
          </p:nvCxnSpPr>
          <p:spPr bwMode="auto">
            <a:xfrm>
              <a:off x="6808788" y="5632564"/>
              <a:ext cx="145415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2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132"/>
            <p:cNvSpPr>
              <a:spLocks noChangeArrowheads="1"/>
            </p:cNvSpPr>
            <p:nvPr/>
          </p:nvSpPr>
          <p:spPr bwMode="auto">
            <a:xfrm>
              <a:off x="6808788" y="5908789"/>
              <a:ext cx="1457325" cy="209550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  <a:extLst/>
          </p:spPr>
          <p:txBody>
            <a:bodyPr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Tracy-</a:t>
              </a:r>
              <a:r>
                <a:rPr lang="en-US" sz="1000" dirty="0" smtClean="0">
                  <a:solidFill>
                    <a:srgbClr val="D9D9D9"/>
                  </a:solidFill>
                  <a:latin typeface="Calibri"/>
                  <a:ea typeface="+mn-ea"/>
                  <a:cs typeface="+mn-cs"/>
                </a:rPr>
                <a:t>III/Elegant</a:t>
              </a:r>
              <a:endParaRPr lang="en-US" sz="1000" dirty="0">
                <a:solidFill>
                  <a:srgbClr val="D9D9D9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" y="978196"/>
            <a:ext cx="9142944" cy="5871610"/>
          </a:xfrm>
          <a:solidFill>
            <a:schemeClr val="bg1">
              <a:lumMod val="65000"/>
              <a:alpha val="90000"/>
            </a:schemeClr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877347" y="2421577"/>
            <a:ext cx="7767588" cy="2012950"/>
            <a:chOff x="826545" y="2514714"/>
            <a:chExt cx="7767588" cy="2012950"/>
          </a:xfrm>
        </p:grpSpPr>
        <p:grpSp>
          <p:nvGrpSpPr>
            <p:cNvPr id="118" name="Group 357"/>
            <p:cNvGrpSpPr>
              <a:grpSpLocks/>
            </p:cNvGrpSpPr>
            <p:nvPr/>
          </p:nvGrpSpPr>
          <p:grpSpPr bwMode="auto">
            <a:xfrm>
              <a:off x="3958653" y="2521063"/>
              <a:ext cx="1423987" cy="2000250"/>
              <a:chOff x="5449888" y="2698750"/>
              <a:chExt cx="1423987" cy="2000250"/>
            </a:xfrm>
          </p:grpSpPr>
          <p:sp>
            <p:nvSpPr>
              <p:cNvPr id="153" name="Can 47"/>
              <p:cNvSpPr>
                <a:spLocks noChangeArrowheads="1"/>
              </p:cNvSpPr>
              <p:nvPr/>
            </p:nvSpPr>
            <p:spPr bwMode="auto">
              <a:xfrm>
                <a:off x="5449888" y="4330701"/>
                <a:ext cx="1423987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4" name="Straight Connector 153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Straight Connector 154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7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6" name="Rounded Rectangle 417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PVAS</a:t>
                </a:r>
                <a:br>
                  <a:rPr lang="en-US" sz="1200">
                    <a:solidFill>
                      <a:srgbClr val="D9D9D9"/>
                    </a:solidFill>
                  </a:rPr>
                </a:br>
                <a:endParaRPr lang="en-US" sz="6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>
                    <a:solidFill>
                      <a:srgbClr val="D9D9D9"/>
                    </a:solidFill>
                  </a:rPr>
                  <a:t>Lattice/Model</a:t>
                </a:r>
                <a:br>
                  <a:rPr lang="en-US" sz="1400">
                    <a:solidFill>
                      <a:srgbClr val="D9D9D9"/>
                    </a:solidFill>
                  </a:rPr>
                </a:br>
                <a:endParaRPr lang="en-US" sz="8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157" name="Straight Connector 156"/>
              <p:cNvCxnSpPr>
                <a:cxnSpLocks noChangeShapeType="1"/>
              </p:cNvCxnSpPr>
              <p:nvPr/>
            </p:nvCxnSpPr>
            <p:spPr bwMode="auto">
              <a:xfrm>
                <a:off x="5449888" y="382428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Straight Connector 157"/>
              <p:cNvCxnSpPr>
                <a:cxnSpLocks noChangeShapeType="1"/>
              </p:cNvCxnSpPr>
              <p:nvPr/>
            </p:nvCxnSpPr>
            <p:spPr bwMode="auto">
              <a:xfrm flipH="1">
                <a:off x="6178550" y="2960689"/>
                <a:ext cx="158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Straight Connector 158"/>
              <p:cNvCxnSpPr>
                <a:cxnSpLocks noChangeShapeType="1"/>
              </p:cNvCxnSpPr>
              <p:nvPr/>
            </p:nvCxnSpPr>
            <p:spPr bwMode="auto">
              <a:xfrm>
                <a:off x="5457825" y="3509964"/>
                <a:ext cx="1370013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0" name="Straight Connector 159"/>
              <p:cNvCxnSpPr>
                <a:cxnSpLocks noChangeShapeType="1"/>
              </p:cNvCxnSpPr>
              <p:nvPr/>
            </p:nvCxnSpPr>
            <p:spPr bwMode="auto">
              <a:xfrm>
                <a:off x="5451475" y="3252789"/>
                <a:ext cx="741363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9" name="Group 358"/>
            <p:cNvGrpSpPr>
              <a:grpSpLocks/>
            </p:cNvGrpSpPr>
            <p:nvPr/>
          </p:nvGrpSpPr>
          <p:grpSpPr bwMode="auto">
            <a:xfrm>
              <a:off x="5403266" y="2527414"/>
              <a:ext cx="1582736" cy="2000250"/>
              <a:chOff x="5449888" y="2698750"/>
              <a:chExt cx="1423987" cy="2000250"/>
            </a:xfrm>
          </p:grpSpPr>
          <p:sp>
            <p:nvSpPr>
              <p:cNvPr id="145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</a:p>
            </p:txBody>
          </p:sp>
          <p:cxnSp>
            <p:nvCxnSpPr>
              <p:cNvPr id="146" name="Straight Connector 145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Connector 146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8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PVAS</a:t>
                </a:r>
                <a:br>
                  <a:rPr lang="en-US" sz="1200" dirty="0">
                    <a:solidFill>
                      <a:srgbClr val="D9D9D9"/>
                    </a:solidFill>
                  </a:rPr>
                </a:br>
                <a:endParaRPr lang="en-US" sz="6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 smtClean="0">
                    <a:solidFill>
                      <a:srgbClr val="D9D9D9"/>
                    </a:solidFill>
                  </a:rPr>
                  <a:t>IDODS</a:t>
                </a:r>
                <a:r>
                  <a:rPr lang="en-US" sz="1400" dirty="0">
                    <a:solidFill>
                      <a:srgbClr val="D9D9D9"/>
                    </a:solidFill>
                  </a:rPr>
                  <a:t/>
                </a:r>
                <a:br>
                  <a:rPr lang="en-US" sz="1400" dirty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Python</a:t>
                </a:r>
                <a:endParaRPr lang="en-US" sz="1200" dirty="0">
                  <a:solidFill>
                    <a:srgbClr val="D9D9D9"/>
                  </a:solidFill>
                </a:endParaRPr>
              </a:p>
            </p:txBody>
          </p:sp>
          <p:cxnSp>
            <p:nvCxnSpPr>
              <p:cNvPr id="149" name="Straight Connector 148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Straight Connector 149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Straight Connector 150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2" name="Straight Connector 151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0" name="Group 359"/>
            <p:cNvGrpSpPr>
              <a:grpSpLocks/>
            </p:cNvGrpSpPr>
            <p:nvPr/>
          </p:nvGrpSpPr>
          <p:grpSpPr bwMode="auto">
            <a:xfrm>
              <a:off x="2513513" y="2521063"/>
              <a:ext cx="1423987" cy="2000250"/>
              <a:chOff x="5449888" y="2698750"/>
              <a:chExt cx="1423987" cy="2000250"/>
            </a:xfrm>
          </p:grpSpPr>
          <p:sp>
            <p:nvSpPr>
              <p:cNvPr id="137" name="Can 47"/>
              <p:cNvSpPr>
                <a:spLocks noChangeArrowheads="1"/>
              </p:cNvSpPr>
              <p:nvPr/>
            </p:nvSpPr>
            <p:spPr bwMode="auto">
              <a:xfrm>
                <a:off x="5449888" y="4330701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Connector 137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Straight Connector 138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8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0" name="Rounded Rectangle 401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PVAS</a:t>
                </a:r>
                <a:br>
                  <a:rPr lang="en-US" sz="1200">
                    <a:solidFill>
                      <a:srgbClr val="D9D9D9"/>
                    </a:solidFill>
                  </a:rPr>
                </a:br>
                <a:endParaRPr lang="en-US" sz="6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>
                    <a:solidFill>
                      <a:srgbClr val="D9D9D9"/>
                    </a:solidFill>
                  </a:rPr>
                  <a:t>MUNICONV</a:t>
                </a:r>
                <a:br>
                  <a:rPr lang="en-US" sz="1400">
                    <a:solidFill>
                      <a:srgbClr val="D9D9D9"/>
                    </a:solidFill>
                  </a:rPr>
                </a:br>
                <a:endParaRPr lang="en-US" sz="80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141" name="Straight Connector 140"/>
              <p:cNvCxnSpPr>
                <a:cxnSpLocks noChangeShapeType="1"/>
              </p:cNvCxnSpPr>
              <p:nvPr/>
            </p:nvCxnSpPr>
            <p:spPr bwMode="auto">
              <a:xfrm>
                <a:off x="5449888" y="382428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Straight Connector 141"/>
              <p:cNvCxnSpPr>
                <a:cxnSpLocks noChangeShapeType="1"/>
              </p:cNvCxnSpPr>
              <p:nvPr/>
            </p:nvCxnSpPr>
            <p:spPr bwMode="auto">
              <a:xfrm flipH="1">
                <a:off x="6178551" y="2960689"/>
                <a:ext cx="1587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Straight Connector 142"/>
              <p:cNvCxnSpPr>
                <a:cxnSpLocks noChangeShapeType="1"/>
              </p:cNvCxnSpPr>
              <p:nvPr/>
            </p:nvCxnSpPr>
            <p:spPr bwMode="auto">
              <a:xfrm>
                <a:off x="5457826" y="3509964"/>
                <a:ext cx="1370012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Straight Connector 143"/>
              <p:cNvCxnSpPr>
                <a:cxnSpLocks noChangeShapeType="1"/>
              </p:cNvCxnSpPr>
              <p:nvPr/>
            </p:nvCxnSpPr>
            <p:spPr bwMode="auto">
              <a:xfrm>
                <a:off x="5451476" y="3252789"/>
                <a:ext cx="741362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1" name="Group 360"/>
            <p:cNvGrpSpPr>
              <a:grpSpLocks/>
            </p:cNvGrpSpPr>
            <p:nvPr/>
          </p:nvGrpSpPr>
          <p:grpSpPr bwMode="auto">
            <a:xfrm>
              <a:off x="826545" y="2514714"/>
              <a:ext cx="1663268" cy="2000250"/>
              <a:chOff x="5322883" y="2698751"/>
              <a:chExt cx="1663268" cy="2000250"/>
            </a:xfrm>
          </p:grpSpPr>
          <p:sp>
            <p:nvSpPr>
              <p:cNvPr id="131" name="Can 47"/>
              <p:cNvSpPr>
                <a:spLocks noChangeArrowheads="1"/>
              </p:cNvSpPr>
              <p:nvPr/>
            </p:nvSpPr>
            <p:spPr bwMode="auto">
              <a:xfrm>
                <a:off x="5322883" y="4330701"/>
                <a:ext cx="166326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SQLite</a:t>
                </a:r>
                <a:r>
                  <a:rPr lang="en-US" sz="1600" dirty="0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/</a:t>
                </a:r>
                <a:r>
                  <a:rPr lang="en-US" sz="1600" dirty="0" err="1" smtClean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MongoDB</a:t>
                </a:r>
                <a:endParaRPr lang="en-US" sz="1600" dirty="0">
                  <a:solidFill>
                    <a:srgbClr val="D9D9D9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/>
              <p:cNvCxnSpPr>
                <a:cxnSpLocks noChangeShapeType="1"/>
              </p:cNvCxnSpPr>
              <p:nvPr/>
            </p:nvCxnSpPr>
            <p:spPr bwMode="auto">
              <a:xfrm flipH="1">
                <a:off x="6157913" y="4102101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Straight Connector 132"/>
              <p:cNvCxnSpPr>
                <a:cxnSpLocks noChangeShapeType="1"/>
              </p:cNvCxnSpPr>
              <p:nvPr/>
            </p:nvCxnSpPr>
            <p:spPr bwMode="auto">
              <a:xfrm flipH="1">
                <a:off x="6173788" y="2698751"/>
                <a:ext cx="1588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4" name="Rounded Rectangle 395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EPICS V4</a:t>
                </a:r>
              </a:p>
              <a:p>
                <a:pPr algn="ctr" defTabSz="457200" eaLnBrk="1" hangingPunct="1"/>
                <a:endParaRPr lang="en-US" sz="12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>
                    <a:solidFill>
                      <a:srgbClr val="D9D9D9"/>
                    </a:solidFill>
                  </a:rPr>
                  <a:t>MASAR</a:t>
                </a:r>
                <a:br>
                  <a:rPr lang="en-US" sz="1400" dirty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Python</a:t>
                </a:r>
              </a:p>
            </p:txBody>
          </p:sp>
          <p:cxnSp>
            <p:nvCxnSpPr>
              <p:cNvPr id="135" name="Straight Connector 134"/>
              <p:cNvCxnSpPr>
                <a:cxnSpLocks noChangeShapeType="1"/>
              </p:cNvCxnSpPr>
              <p:nvPr/>
            </p:nvCxnSpPr>
            <p:spPr bwMode="auto">
              <a:xfrm>
                <a:off x="5449888" y="3754439"/>
                <a:ext cx="1381125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Straight Connector 135"/>
              <p:cNvCxnSpPr>
                <a:cxnSpLocks noChangeShapeType="1"/>
              </p:cNvCxnSpPr>
              <p:nvPr/>
            </p:nvCxnSpPr>
            <p:spPr bwMode="auto">
              <a:xfrm>
                <a:off x="5457826" y="3440114"/>
                <a:ext cx="1370012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2" name="Group 358"/>
            <p:cNvGrpSpPr>
              <a:grpSpLocks/>
            </p:cNvGrpSpPr>
            <p:nvPr/>
          </p:nvGrpSpPr>
          <p:grpSpPr bwMode="auto">
            <a:xfrm>
              <a:off x="7011397" y="2515773"/>
              <a:ext cx="1582736" cy="2000250"/>
              <a:chOff x="5449888" y="2698750"/>
              <a:chExt cx="1423987" cy="2000250"/>
            </a:xfrm>
          </p:grpSpPr>
          <p:sp>
            <p:nvSpPr>
              <p:cNvPr id="123" name="Can 47"/>
              <p:cNvSpPr>
                <a:spLocks noChangeArrowheads="1"/>
              </p:cNvSpPr>
              <p:nvPr/>
            </p:nvSpPr>
            <p:spPr bwMode="auto">
              <a:xfrm>
                <a:off x="5449887" y="4330700"/>
                <a:ext cx="1423988" cy="36830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rgbClr val="D9D9D9"/>
                    </a:solidFill>
                    <a:latin typeface="Calibri"/>
                    <a:ea typeface="+mn-ea"/>
                    <a:cs typeface="+mn-cs"/>
                  </a:rPr>
                  <a:t>MySQL</a:t>
                </a:r>
              </a:p>
            </p:txBody>
          </p:sp>
          <p:cxnSp>
            <p:nvCxnSpPr>
              <p:cNvPr id="124" name="Straight Connector 123"/>
              <p:cNvCxnSpPr>
                <a:cxnSpLocks noChangeShapeType="1"/>
              </p:cNvCxnSpPr>
              <p:nvPr/>
            </p:nvCxnSpPr>
            <p:spPr bwMode="auto">
              <a:xfrm flipH="1">
                <a:off x="6158311" y="4102100"/>
                <a:ext cx="0" cy="274638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Straight Connector 124"/>
              <p:cNvCxnSpPr>
                <a:cxnSpLocks noChangeShapeType="1"/>
              </p:cNvCxnSpPr>
              <p:nvPr/>
            </p:nvCxnSpPr>
            <p:spPr bwMode="auto">
              <a:xfrm flipH="1">
                <a:off x="6174021" y="2698750"/>
                <a:ext cx="1429" cy="274638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6" name="Rounded Rectangle 409"/>
              <p:cNvSpPr>
                <a:spLocks noChangeArrowheads="1"/>
              </p:cNvSpPr>
              <p:nvPr/>
            </p:nvSpPr>
            <p:spPr bwMode="auto">
              <a:xfrm>
                <a:off x="5453063" y="2952750"/>
                <a:ext cx="1384300" cy="1195388"/>
              </a:xfrm>
              <a:prstGeom prst="roundRect">
                <a:avLst>
                  <a:gd name="adj" fmla="val 16667"/>
                </a:avLst>
              </a:prstGeom>
              <a:solidFill>
                <a:srgbClr val="33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PVAS</a:t>
                </a:r>
                <a:br>
                  <a:rPr lang="en-US" sz="1200" dirty="0">
                    <a:solidFill>
                      <a:srgbClr val="D9D9D9"/>
                    </a:solidFill>
                  </a:rPr>
                </a:br>
                <a:endParaRPr lang="en-US" sz="6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>
                    <a:solidFill>
                      <a:srgbClr val="D9D9D9"/>
                    </a:solidFill>
                  </a:rPr>
                  <a:t>HTTP/REST</a:t>
                </a:r>
              </a:p>
              <a:p>
                <a:pPr algn="ctr" defTabSz="457200" eaLnBrk="1" hangingPunct="1"/>
                <a:endParaRPr lang="en-US" sz="4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400" dirty="0" smtClean="0">
                    <a:solidFill>
                      <a:srgbClr val="D9D9D9"/>
                    </a:solidFill>
                  </a:rPr>
                  <a:t>AI DS</a:t>
                </a:r>
                <a:br>
                  <a:rPr lang="en-US" sz="1400" dirty="0" smtClean="0">
                    <a:solidFill>
                      <a:srgbClr val="D9D9D9"/>
                    </a:solidFill>
                  </a:rPr>
                </a:br>
                <a:endParaRPr lang="en-US" sz="800" dirty="0">
                  <a:solidFill>
                    <a:srgbClr val="D9D9D9"/>
                  </a:solidFill>
                </a:endParaRPr>
              </a:p>
              <a:p>
                <a:pPr algn="ctr" defTabSz="457200" eaLnBrk="1" hangingPunct="1"/>
                <a:r>
                  <a:rPr lang="en-US" sz="1200" dirty="0" smtClean="0">
                    <a:solidFill>
                      <a:srgbClr val="D9D9D9"/>
                    </a:solidFill>
                  </a:rPr>
                  <a:t>Python</a:t>
                </a:r>
                <a:endParaRPr lang="en-US" sz="1200" dirty="0">
                  <a:solidFill>
                    <a:srgbClr val="D9D9D9"/>
                  </a:solidFill>
                </a:endParaRPr>
              </a:p>
            </p:txBody>
          </p:sp>
          <p:cxnSp>
            <p:nvCxnSpPr>
              <p:cNvPr id="127" name="Straight Connector 126"/>
              <p:cNvCxnSpPr>
                <a:cxnSpLocks noChangeShapeType="1"/>
              </p:cNvCxnSpPr>
              <p:nvPr/>
            </p:nvCxnSpPr>
            <p:spPr bwMode="auto">
              <a:xfrm>
                <a:off x="5449887" y="3824288"/>
                <a:ext cx="1381140" cy="11112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Straight Connector 127"/>
              <p:cNvCxnSpPr>
                <a:cxnSpLocks noChangeShapeType="1"/>
              </p:cNvCxnSpPr>
              <p:nvPr/>
            </p:nvCxnSpPr>
            <p:spPr bwMode="auto">
              <a:xfrm flipH="1">
                <a:off x="6178306" y="2960688"/>
                <a:ext cx="1428" cy="3206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Connector 128"/>
              <p:cNvCxnSpPr>
                <a:cxnSpLocks noChangeShapeType="1"/>
              </p:cNvCxnSpPr>
              <p:nvPr/>
            </p:nvCxnSpPr>
            <p:spPr bwMode="auto">
              <a:xfrm>
                <a:off x="5458457" y="3509963"/>
                <a:ext cx="1369714" cy="15875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Straight Connector 129"/>
              <p:cNvCxnSpPr>
                <a:cxnSpLocks noChangeShapeType="1"/>
              </p:cNvCxnSpPr>
              <p:nvPr/>
            </p:nvCxnSpPr>
            <p:spPr bwMode="auto">
              <a:xfrm>
                <a:off x="5451315" y="3252788"/>
                <a:ext cx="741274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2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179150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38300" y="1016862"/>
            <a:ext cx="8707438" cy="54517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MASAR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A save/restore tool</a:t>
            </a:r>
            <a:endParaRPr lang="en-US" dirty="0">
              <a:latin typeface="Arial" charset="0"/>
              <a:ea typeface="MS PGothic" charset="0"/>
            </a:endParaRPr>
          </a:p>
          <a:p>
            <a:pPr lvl="2"/>
            <a:r>
              <a:rPr lang="en-US" u="sng" dirty="0">
                <a:solidFill>
                  <a:srgbClr val="FF0000"/>
                </a:solidFill>
                <a:latin typeface="Arial" charset="0"/>
                <a:ea typeface="MS PGothic" charset="0"/>
              </a:rPr>
              <a:t>Ma</a:t>
            </a:r>
            <a:r>
              <a:rPr lang="en-US" dirty="0">
                <a:latin typeface="Arial" charset="0"/>
                <a:ea typeface="MS PGothic" charset="0"/>
              </a:rPr>
              <a:t>chine </a:t>
            </a:r>
            <a:r>
              <a:rPr lang="en-US" u="sng" dirty="0">
                <a:solidFill>
                  <a:srgbClr val="FF0000"/>
                </a:solidFill>
                <a:latin typeface="Arial" charset="0"/>
                <a:ea typeface="MS PGothic" charset="0"/>
              </a:rPr>
              <a:t>S</a:t>
            </a:r>
            <a:r>
              <a:rPr lang="en-US" dirty="0">
                <a:latin typeface="Arial" charset="0"/>
                <a:ea typeface="MS PGothic" charset="0"/>
              </a:rPr>
              <a:t>napshot, </a:t>
            </a:r>
            <a:r>
              <a:rPr lang="en-US" u="sng" dirty="0">
                <a:solidFill>
                  <a:srgbClr val="FF0000"/>
                </a:solidFill>
                <a:latin typeface="Arial" charset="0"/>
                <a:ea typeface="MS PGothic" charset="0"/>
              </a:rPr>
              <a:t>A</a:t>
            </a:r>
            <a:r>
              <a:rPr lang="en-US" dirty="0">
                <a:latin typeface="Arial" charset="0"/>
                <a:ea typeface="MS PGothic" charset="0"/>
              </a:rPr>
              <a:t>rchiving, and </a:t>
            </a:r>
            <a:r>
              <a:rPr lang="en-US" u="sng" dirty="0">
                <a:solidFill>
                  <a:srgbClr val="FF0000"/>
                </a:solidFill>
                <a:latin typeface="Arial" charset="0"/>
                <a:ea typeface="MS PGothic" charset="0"/>
              </a:rPr>
              <a:t>R</a:t>
            </a:r>
            <a:r>
              <a:rPr lang="en-US" dirty="0">
                <a:latin typeface="Arial" charset="0"/>
                <a:ea typeface="MS PGothic" charset="0"/>
              </a:rPr>
              <a:t>etrieve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EPICS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MS PGothic" charset="0"/>
              </a:rPr>
              <a:t>V4</a:t>
            </a:r>
            <a:r>
              <a:rPr lang="en-US" dirty="0" smtClean="0">
                <a:latin typeface="Arial" charset="0"/>
                <a:ea typeface="MS PGothic" charset="0"/>
              </a:rPr>
              <a:t> Service to snapshot machines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General </a:t>
            </a:r>
            <a:r>
              <a:rPr lang="en-US" dirty="0">
                <a:latin typeface="Arial" charset="0"/>
                <a:ea typeface="MS PGothic" charset="0"/>
              </a:rPr>
              <a:t>purpose </a:t>
            </a:r>
            <a:r>
              <a:rPr lang="en-US" dirty="0" smtClean="0">
                <a:latin typeface="Arial" charset="0"/>
                <a:ea typeface="MS PGothic" charset="0"/>
              </a:rPr>
              <a:t>tool</a:t>
            </a: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Globally handle PVs distributed in different IOCs</a:t>
            </a:r>
          </a:p>
          <a:p>
            <a:pPr lvl="1"/>
            <a:r>
              <a:rPr lang="en-US" dirty="0" smtClean="0">
                <a:latin typeface="Arial" charset="0"/>
                <a:ea typeface="MS PGothic" charset="0"/>
              </a:rPr>
              <a:t>Machine</a:t>
            </a:r>
            <a:endParaRPr lang="en-US" dirty="0">
              <a:latin typeface="Arial" charset="0"/>
              <a:ea typeface="MS PGothic" charset="0"/>
            </a:endParaRP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A collection of EPICS PVs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Snapshot</a:t>
            </a:r>
          </a:p>
          <a:p>
            <a:pPr lvl="2"/>
            <a:r>
              <a:rPr lang="en-US" dirty="0">
                <a:latin typeface="Arial" charset="0"/>
                <a:ea typeface="MS PGothic" charset="0"/>
              </a:rPr>
              <a:t>Data at specific time point</a:t>
            </a:r>
          </a:p>
          <a:p>
            <a:pPr lvl="3"/>
            <a:r>
              <a:rPr lang="en-US" dirty="0">
                <a:latin typeface="Arial" charset="0"/>
                <a:ea typeface="MS PGothic" charset="0"/>
              </a:rPr>
              <a:t>Value, time stamp, connection status, alarm status, alarm severity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Similar, </a:t>
            </a:r>
            <a:r>
              <a:rPr lang="en-US" dirty="0">
                <a:latin typeface="Arial" charset="0"/>
                <a:ea typeface="MS PGothic" charset="0"/>
              </a:rPr>
              <a:t>but different purpose tools</a:t>
            </a:r>
          </a:p>
          <a:p>
            <a:pPr lvl="1"/>
            <a:r>
              <a:rPr lang="en-US" dirty="0" err="1" smtClean="0">
                <a:latin typeface="Arial" charset="0"/>
                <a:ea typeface="MS PGothic" charset="0"/>
              </a:rPr>
              <a:t>Autosave</a:t>
            </a:r>
            <a:endParaRPr lang="en-US" dirty="0">
              <a:latin typeface="Arial" charset="0"/>
              <a:ea typeface="MS PGothic" charset="0"/>
            </a:endParaRP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Single IOC </a:t>
            </a:r>
            <a:r>
              <a:rPr lang="en-US" dirty="0" err="1">
                <a:latin typeface="Arial" charset="0"/>
                <a:ea typeface="MS PGothic" charset="0"/>
              </a:rPr>
              <a:t>bumpless</a:t>
            </a:r>
            <a:r>
              <a:rPr lang="en-US" dirty="0">
                <a:latin typeface="Arial" charset="0"/>
                <a:ea typeface="MS PGothic" charset="0"/>
              </a:rPr>
              <a:t> rebooting</a:t>
            </a:r>
          </a:p>
          <a:p>
            <a:pPr lvl="1"/>
            <a:r>
              <a:rPr lang="en-US" dirty="0">
                <a:latin typeface="Arial" charset="0"/>
                <a:ea typeface="MS PGothic" charset="0"/>
              </a:rPr>
              <a:t>Channel </a:t>
            </a:r>
            <a:r>
              <a:rPr lang="en-US" dirty="0" err="1" smtClean="0">
                <a:latin typeface="Arial" charset="0"/>
                <a:ea typeface="MS PGothic" charset="0"/>
              </a:rPr>
              <a:t>Archiver</a:t>
            </a:r>
            <a:endParaRPr lang="en-US" dirty="0">
              <a:latin typeface="Arial" charset="0"/>
              <a:ea typeface="MS PGothic" charset="0"/>
            </a:endParaRPr>
          </a:p>
          <a:p>
            <a:pPr lvl="2"/>
            <a:r>
              <a:rPr lang="en-US" dirty="0">
                <a:latin typeface="Arial" charset="0"/>
                <a:ea typeface="MS PGothic" charset="0"/>
              </a:rPr>
              <a:t>Archive </a:t>
            </a:r>
            <a:r>
              <a:rPr lang="en-US" dirty="0" smtClean="0">
                <a:latin typeface="Arial" charset="0"/>
                <a:ea typeface="MS PGothic" charset="0"/>
              </a:rPr>
              <a:t>periodically</a:t>
            </a:r>
            <a:endParaRPr lang="en-US" dirty="0">
              <a:latin typeface="Arial" charset="0"/>
              <a:ea typeface="MS PGothic" charset="0"/>
            </a:endParaRPr>
          </a:p>
          <a:p>
            <a:pPr lvl="2"/>
            <a:r>
              <a:rPr lang="en-US" dirty="0" smtClean="0">
                <a:latin typeface="Arial" charset="0"/>
                <a:ea typeface="MS PGothic" charset="0"/>
              </a:rPr>
              <a:t>Save </a:t>
            </a:r>
            <a:r>
              <a:rPr lang="en-US" dirty="0">
                <a:latin typeface="Arial" charset="0"/>
                <a:ea typeface="MS PGothic" charset="0"/>
              </a:rPr>
              <a:t>time </a:t>
            </a:r>
            <a:r>
              <a:rPr lang="en-US" dirty="0" smtClean="0">
                <a:latin typeface="Arial" charset="0"/>
                <a:ea typeface="MS PGothic" charset="0"/>
              </a:rPr>
              <a:t>serially data</a:t>
            </a:r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Middle Layer </a:t>
            </a:r>
            <a:r>
              <a:rPr lang="en-US" dirty="0" smtClean="0"/>
              <a:t>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02" name="Rounded Rectangle 101"/>
          <p:cNvSpPr>
            <a:spLocks noChangeArrowheads="1"/>
          </p:cNvSpPr>
          <p:nvPr/>
        </p:nvSpPr>
        <p:spPr bwMode="auto">
          <a:xfrm>
            <a:off x="962150" y="3237371"/>
            <a:ext cx="7015163" cy="80382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MASAR Server (EPICS V4 Engine)</a:t>
            </a:r>
            <a:endParaRPr lang="en-US" sz="18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3" name="Rounded Rectangle 102"/>
          <p:cNvSpPr>
            <a:spLocks noChangeArrowheads="1"/>
          </p:cNvSpPr>
          <p:nvPr/>
        </p:nvSpPr>
        <p:spPr bwMode="auto">
          <a:xfrm>
            <a:off x="962150" y="1670509"/>
            <a:ext cx="2429573" cy="40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PyQt</a:t>
            </a:r>
            <a:endParaRPr lang="en-US" sz="18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438" name="TextBox 26"/>
          <p:cNvSpPr txBox="1">
            <a:spLocks noChangeArrowheads="1"/>
          </p:cNvSpPr>
          <p:nvPr/>
        </p:nvSpPr>
        <p:spPr bwMode="auto">
          <a:xfrm>
            <a:off x="6345363" y="4620532"/>
            <a:ext cx="142716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322F31"/>
                </a:solidFill>
              </a:rPr>
              <a:t>Channel Access</a:t>
            </a:r>
          </a:p>
        </p:txBody>
      </p:sp>
      <p:sp>
        <p:nvSpPr>
          <p:cNvPr id="105" name="Rounded Rectangle 104"/>
          <p:cNvSpPr>
            <a:spLocks noChangeArrowheads="1"/>
          </p:cNvSpPr>
          <p:nvPr/>
        </p:nvSpPr>
        <p:spPr bwMode="auto">
          <a:xfrm>
            <a:off x="4921375" y="4053795"/>
            <a:ext cx="3055938" cy="328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Gather/C++</a:t>
            </a:r>
          </a:p>
        </p:txBody>
      </p:sp>
      <p:cxnSp>
        <p:nvCxnSpPr>
          <p:cNvPr id="106" name="Straight Arrow Connector 105"/>
          <p:cNvCxnSpPr>
            <a:cxnSpLocks noChangeShapeType="1"/>
          </p:cNvCxnSpPr>
          <p:nvPr/>
        </p:nvCxnSpPr>
        <p:spPr bwMode="auto">
          <a:xfrm>
            <a:off x="6326313" y="4382407"/>
            <a:ext cx="0" cy="838199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Rounded Rectangle 106"/>
          <p:cNvSpPr>
            <a:spLocks noChangeArrowheads="1"/>
          </p:cNvSpPr>
          <p:nvPr/>
        </p:nvSpPr>
        <p:spPr bwMode="auto">
          <a:xfrm>
            <a:off x="962150" y="2081671"/>
            <a:ext cx="4587875" cy="595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>
                    <a:lumMod val="85000"/>
                  </a:prstClr>
                </a:solidFill>
              </a:rPr>
              <a:t>MASAR Client Python Library </a:t>
            </a:r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</a:br>
            <a:r>
              <a:rPr lang="en-US" sz="1600" dirty="0" err="1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pvAccess</a:t>
            </a:r>
            <a:r>
              <a:rPr lang="en-US" sz="16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 Client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4921375" y="2862721"/>
            <a:ext cx="9334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pvAccess</a:t>
            </a:r>
          </a:p>
        </p:txBody>
      </p:sp>
      <p:sp>
        <p:nvSpPr>
          <p:cNvPr id="109" name="Rounded Rectangle 108"/>
          <p:cNvSpPr>
            <a:spLocks noChangeArrowheads="1"/>
          </p:cNvSpPr>
          <p:nvPr/>
        </p:nvSpPr>
        <p:spPr bwMode="auto">
          <a:xfrm>
            <a:off x="966913" y="4053795"/>
            <a:ext cx="3878262" cy="328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DSL-PY </a:t>
            </a:r>
            <a:r>
              <a:rPr lang="en-US" sz="18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Module (C++ &lt;-&gt;Python)</a:t>
            </a:r>
            <a:endParaRPr lang="en-US" sz="18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0" name="Rounded Rectangle 109"/>
          <p:cNvSpPr>
            <a:spLocks noChangeArrowheads="1"/>
          </p:cNvSpPr>
          <p:nvPr/>
        </p:nvSpPr>
        <p:spPr bwMode="auto">
          <a:xfrm>
            <a:off x="981200" y="4385581"/>
            <a:ext cx="3863975" cy="835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99FF"/>
              </a:gs>
              <a:gs pos="100000">
                <a:srgbClr val="042B7F"/>
              </a:gs>
            </a:gsLst>
            <a:lin ang="5400000"/>
          </a:gra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PYMASAR </a:t>
            </a:r>
            <a:r>
              <a:rPr lang="en-US" sz="18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(Python)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  SQLite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1" name="Rounded Rectangle 110"/>
          <p:cNvSpPr>
            <a:spLocks noChangeArrowheads="1"/>
          </p:cNvSpPr>
          <p:nvPr/>
        </p:nvSpPr>
        <p:spPr bwMode="auto">
          <a:xfrm>
            <a:off x="3391723" y="1664159"/>
            <a:ext cx="2158302" cy="404812"/>
          </a:xfrm>
          <a:prstGeom prst="roundRect">
            <a:avLst>
              <a:gd name="adj" fmla="val 16667"/>
            </a:avLst>
          </a:prstGeom>
          <a:solidFill>
            <a:srgbClr val="7CA553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Scripting</a:t>
            </a:r>
          </a:p>
        </p:txBody>
      </p:sp>
      <p:cxnSp>
        <p:nvCxnSpPr>
          <p:cNvPr id="112" name="Straight Connector 111"/>
          <p:cNvCxnSpPr>
            <a:cxnSpLocks noChangeShapeType="1"/>
          </p:cNvCxnSpPr>
          <p:nvPr/>
        </p:nvCxnSpPr>
        <p:spPr bwMode="auto">
          <a:xfrm>
            <a:off x="981200" y="2395996"/>
            <a:ext cx="4568825" cy="238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Snip Same Side Corner Rectangle 112"/>
          <p:cNvSpPr>
            <a:spLocks/>
          </p:cNvSpPr>
          <p:nvPr/>
        </p:nvSpPr>
        <p:spPr bwMode="auto">
          <a:xfrm>
            <a:off x="5923088" y="5172982"/>
            <a:ext cx="774700" cy="415925"/>
          </a:xfrm>
          <a:custGeom>
            <a:avLst/>
            <a:gdLst>
              <a:gd name="T0" fmla="*/ 69322 w 774546"/>
              <a:gd name="T1" fmla="*/ 0 h 415841"/>
              <a:gd name="T2" fmla="*/ 705378 w 774546"/>
              <a:gd name="T3" fmla="*/ 0 h 415841"/>
              <a:gd name="T4" fmla="*/ 774700 w 774546"/>
              <a:gd name="T5" fmla="*/ 69322 h 415841"/>
              <a:gd name="T6" fmla="*/ 774700 w 774546"/>
              <a:gd name="T7" fmla="*/ 415925 h 415841"/>
              <a:gd name="T8" fmla="*/ 774700 w 774546"/>
              <a:gd name="T9" fmla="*/ 415925 h 415841"/>
              <a:gd name="T10" fmla="*/ 0 w 774546"/>
              <a:gd name="T11" fmla="*/ 415925 h 415841"/>
              <a:gd name="T12" fmla="*/ 0 w 774546"/>
              <a:gd name="T13" fmla="*/ 415925 h 415841"/>
              <a:gd name="T14" fmla="*/ 0 w 774546"/>
              <a:gd name="T15" fmla="*/ 69322 h 415841"/>
              <a:gd name="T16" fmla="*/ 69322 w 774546"/>
              <a:gd name="T17" fmla="*/ 0 h 4158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4546"/>
              <a:gd name="T28" fmla="*/ 0 h 415841"/>
              <a:gd name="T29" fmla="*/ 774546 w 774546"/>
              <a:gd name="T30" fmla="*/ 415841 h 4158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4546" h="415841">
                <a:moveTo>
                  <a:pt x="69308" y="0"/>
                </a:moveTo>
                <a:lnTo>
                  <a:pt x="705238" y="0"/>
                </a:lnTo>
                <a:lnTo>
                  <a:pt x="774546" y="69308"/>
                </a:lnTo>
                <a:lnTo>
                  <a:pt x="774546" y="415841"/>
                </a:lnTo>
                <a:lnTo>
                  <a:pt x="0" y="415841"/>
                </a:lnTo>
                <a:lnTo>
                  <a:pt x="0" y="69308"/>
                </a:lnTo>
                <a:lnTo>
                  <a:pt x="6930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7C6DB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bIns="0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IOC</a:t>
            </a:r>
          </a:p>
        </p:txBody>
      </p:sp>
      <p:cxnSp>
        <p:nvCxnSpPr>
          <p:cNvPr id="114" name="Straight Connector 113"/>
          <p:cNvCxnSpPr>
            <a:cxnSpLocks noChangeShapeType="1"/>
          </p:cNvCxnSpPr>
          <p:nvPr/>
        </p:nvCxnSpPr>
        <p:spPr bwMode="auto">
          <a:xfrm>
            <a:off x="5340475" y="4931682"/>
            <a:ext cx="19446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114"/>
          <p:cNvCxnSpPr>
            <a:cxnSpLocks noChangeShapeType="1"/>
          </p:cNvCxnSpPr>
          <p:nvPr/>
        </p:nvCxnSpPr>
        <p:spPr bwMode="auto">
          <a:xfrm>
            <a:off x="5361113" y="4931682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Snip Same Side Corner Rectangle 115"/>
          <p:cNvSpPr>
            <a:spLocks/>
          </p:cNvSpPr>
          <p:nvPr/>
        </p:nvSpPr>
        <p:spPr bwMode="auto">
          <a:xfrm>
            <a:off x="4961063" y="5172982"/>
            <a:ext cx="774700" cy="415925"/>
          </a:xfrm>
          <a:custGeom>
            <a:avLst/>
            <a:gdLst>
              <a:gd name="T0" fmla="*/ 69322 w 774546"/>
              <a:gd name="T1" fmla="*/ 0 h 415841"/>
              <a:gd name="T2" fmla="*/ 705378 w 774546"/>
              <a:gd name="T3" fmla="*/ 0 h 415841"/>
              <a:gd name="T4" fmla="*/ 774700 w 774546"/>
              <a:gd name="T5" fmla="*/ 69322 h 415841"/>
              <a:gd name="T6" fmla="*/ 774700 w 774546"/>
              <a:gd name="T7" fmla="*/ 415925 h 415841"/>
              <a:gd name="T8" fmla="*/ 774700 w 774546"/>
              <a:gd name="T9" fmla="*/ 415925 h 415841"/>
              <a:gd name="T10" fmla="*/ 0 w 774546"/>
              <a:gd name="T11" fmla="*/ 415925 h 415841"/>
              <a:gd name="T12" fmla="*/ 0 w 774546"/>
              <a:gd name="T13" fmla="*/ 415925 h 415841"/>
              <a:gd name="T14" fmla="*/ 0 w 774546"/>
              <a:gd name="T15" fmla="*/ 69322 h 415841"/>
              <a:gd name="T16" fmla="*/ 69322 w 774546"/>
              <a:gd name="T17" fmla="*/ 0 h 4158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4546"/>
              <a:gd name="T28" fmla="*/ 0 h 415841"/>
              <a:gd name="T29" fmla="*/ 774546 w 774546"/>
              <a:gd name="T30" fmla="*/ 415841 h 4158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4546" h="415841">
                <a:moveTo>
                  <a:pt x="69308" y="0"/>
                </a:moveTo>
                <a:lnTo>
                  <a:pt x="705238" y="0"/>
                </a:lnTo>
                <a:lnTo>
                  <a:pt x="774546" y="69308"/>
                </a:lnTo>
                <a:lnTo>
                  <a:pt x="774546" y="415841"/>
                </a:lnTo>
                <a:lnTo>
                  <a:pt x="0" y="415841"/>
                </a:lnTo>
                <a:lnTo>
                  <a:pt x="0" y="69308"/>
                </a:lnTo>
                <a:lnTo>
                  <a:pt x="6930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7C6DB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bIns="0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IOC</a:t>
            </a:r>
          </a:p>
        </p:txBody>
      </p:sp>
      <p:cxnSp>
        <p:nvCxnSpPr>
          <p:cNvPr id="117" name="Straight Connector 116"/>
          <p:cNvCxnSpPr>
            <a:cxnSpLocks noChangeShapeType="1"/>
          </p:cNvCxnSpPr>
          <p:nvPr/>
        </p:nvCxnSpPr>
        <p:spPr bwMode="auto">
          <a:xfrm>
            <a:off x="7274050" y="4931682"/>
            <a:ext cx="0" cy="2889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Snip Same Side Corner Rectangle 117"/>
          <p:cNvSpPr>
            <a:spLocks/>
          </p:cNvSpPr>
          <p:nvPr/>
        </p:nvSpPr>
        <p:spPr bwMode="auto">
          <a:xfrm>
            <a:off x="6893050" y="5172982"/>
            <a:ext cx="774700" cy="415925"/>
          </a:xfrm>
          <a:custGeom>
            <a:avLst/>
            <a:gdLst>
              <a:gd name="T0" fmla="*/ 69322 w 774546"/>
              <a:gd name="T1" fmla="*/ 0 h 415841"/>
              <a:gd name="T2" fmla="*/ 705378 w 774546"/>
              <a:gd name="T3" fmla="*/ 0 h 415841"/>
              <a:gd name="T4" fmla="*/ 774700 w 774546"/>
              <a:gd name="T5" fmla="*/ 69322 h 415841"/>
              <a:gd name="T6" fmla="*/ 774700 w 774546"/>
              <a:gd name="T7" fmla="*/ 415925 h 415841"/>
              <a:gd name="T8" fmla="*/ 774700 w 774546"/>
              <a:gd name="T9" fmla="*/ 415925 h 415841"/>
              <a:gd name="T10" fmla="*/ 0 w 774546"/>
              <a:gd name="T11" fmla="*/ 415925 h 415841"/>
              <a:gd name="T12" fmla="*/ 0 w 774546"/>
              <a:gd name="T13" fmla="*/ 415925 h 415841"/>
              <a:gd name="T14" fmla="*/ 0 w 774546"/>
              <a:gd name="T15" fmla="*/ 69322 h 415841"/>
              <a:gd name="T16" fmla="*/ 69322 w 774546"/>
              <a:gd name="T17" fmla="*/ 0 h 4158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74546"/>
              <a:gd name="T28" fmla="*/ 0 h 415841"/>
              <a:gd name="T29" fmla="*/ 774546 w 774546"/>
              <a:gd name="T30" fmla="*/ 415841 h 4158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74546" h="415841">
                <a:moveTo>
                  <a:pt x="69308" y="0"/>
                </a:moveTo>
                <a:lnTo>
                  <a:pt x="705238" y="0"/>
                </a:lnTo>
                <a:lnTo>
                  <a:pt x="774546" y="69308"/>
                </a:lnTo>
                <a:lnTo>
                  <a:pt x="774546" y="415841"/>
                </a:lnTo>
                <a:lnTo>
                  <a:pt x="0" y="415841"/>
                </a:lnTo>
                <a:lnTo>
                  <a:pt x="0" y="69308"/>
                </a:lnTo>
                <a:lnTo>
                  <a:pt x="6930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7C6DB2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bIns="0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IOC</a:t>
            </a:r>
          </a:p>
        </p:txBody>
      </p:sp>
      <p:cxnSp>
        <p:nvCxnSpPr>
          <p:cNvPr id="119" name="Straight Connector 118"/>
          <p:cNvCxnSpPr>
            <a:cxnSpLocks noChangeShapeType="1"/>
          </p:cNvCxnSpPr>
          <p:nvPr/>
        </p:nvCxnSpPr>
        <p:spPr bwMode="auto">
          <a:xfrm>
            <a:off x="1159924" y="2907171"/>
            <a:ext cx="6748272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Straight Arrow Connector 119"/>
          <p:cNvCxnSpPr>
            <a:cxnSpLocks noChangeShapeType="1"/>
          </p:cNvCxnSpPr>
          <p:nvPr/>
        </p:nvCxnSpPr>
        <p:spPr bwMode="auto">
          <a:xfrm>
            <a:off x="4672138" y="2907171"/>
            <a:ext cx="0" cy="33020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 flipV="1">
            <a:off x="2938588" y="2676984"/>
            <a:ext cx="0" cy="230187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Straight Arrow Connector 122"/>
          <p:cNvCxnSpPr>
            <a:cxnSpLocks noChangeShapeType="1"/>
          </p:cNvCxnSpPr>
          <p:nvPr/>
        </p:nvCxnSpPr>
        <p:spPr bwMode="auto">
          <a:xfrm flipV="1">
            <a:off x="6910513" y="2676984"/>
            <a:ext cx="0" cy="230187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Rounded Rectangle 124"/>
          <p:cNvSpPr>
            <a:spLocks noChangeArrowheads="1"/>
          </p:cNvSpPr>
          <p:nvPr/>
        </p:nvSpPr>
        <p:spPr bwMode="auto">
          <a:xfrm>
            <a:off x="5651625" y="1464134"/>
            <a:ext cx="1163962" cy="59531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CS-Studio/</a:t>
            </a:r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BOY</a:t>
            </a:r>
          </a:p>
        </p:txBody>
      </p:sp>
      <p:sp>
        <p:nvSpPr>
          <p:cNvPr id="126" name="Rounded Rectangle 125"/>
          <p:cNvSpPr>
            <a:spLocks noChangeArrowheads="1"/>
          </p:cNvSpPr>
          <p:nvPr/>
        </p:nvSpPr>
        <p:spPr bwMode="auto">
          <a:xfrm>
            <a:off x="5651625" y="2081671"/>
            <a:ext cx="2339975" cy="59531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pvAccess</a:t>
            </a:r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 Client </a:t>
            </a:r>
            <a:r>
              <a:rPr lang="en-US" sz="1600" dirty="0" smtClean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Library </a:t>
            </a:r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(Java)</a:t>
            </a:r>
          </a:p>
        </p:txBody>
      </p:sp>
      <p:grpSp>
        <p:nvGrpSpPr>
          <p:cNvPr id="18461" name="Group 126"/>
          <p:cNvGrpSpPr>
            <a:grpSpLocks/>
          </p:cNvGrpSpPr>
          <p:nvPr/>
        </p:nvGrpSpPr>
        <p:grpSpPr bwMode="auto">
          <a:xfrm>
            <a:off x="1005013" y="5989863"/>
            <a:ext cx="1477962" cy="307975"/>
            <a:chOff x="7106092" y="1962360"/>
            <a:chExt cx="1202505" cy="307777"/>
          </a:xfrm>
        </p:grpSpPr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7106092" y="2032165"/>
              <a:ext cx="457236" cy="21893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99FF"/>
                </a:gs>
                <a:gs pos="100000">
                  <a:srgbClr val="042B7F"/>
                </a:gs>
              </a:gsLst>
              <a:lin ang="5400000"/>
            </a:gradFill>
            <a:ln w="9525">
              <a:solidFill>
                <a:srgbClr val="7C6DB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0" rIns="0"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516830" y="1962360"/>
              <a:ext cx="791767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Finished</a:t>
              </a:r>
            </a:p>
          </p:txBody>
        </p:sp>
      </p:grpSp>
      <p:sp>
        <p:nvSpPr>
          <p:cNvPr id="136" name="Rounded Rectangle 135"/>
          <p:cNvSpPr>
            <a:spLocks noChangeArrowheads="1"/>
          </p:cNvSpPr>
          <p:nvPr/>
        </p:nvSpPr>
        <p:spPr bwMode="auto">
          <a:xfrm>
            <a:off x="2476625" y="6078763"/>
            <a:ext cx="561975" cy="219075"/>
          </a:xfrm>
          <a:prstGeom prst="roundRect">
            <a:avLst>
              <a:gd name="adj" fmla="val 16667"/>
            </a:avLst>
          </a:prstGeom>
          <a:solidFill>
            <a:srgbClr val="7CA553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81450" y="6023201"/>
            <a:ext cx="1136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User Apps</a:t>
            </a:r>
          </a:p>
        </p:txBody>
      </p:sp>
      <p:sp>
        <p:nvSpPr>
          <p:cNvPr id="132" name="Rounded Rectangle 131"/>
          <p:cNvSpPr>
            <a:spLocks noChangeArrowheads="1"/>
          </p:cNvSpPr>
          <p:nvPr/>
        </p:nvSpPr>
        <p:spPr bwMode="auto">
          <a:xfrm>
            <a:off x="6045839" y="6072413"/>
            <a:ext cx="561975" cy="219075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607814" y="6023201"/>
            <a:ext cx="1235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Developing</a:t>
            </a:r>
          </a:p>
        </p:txBody>
      </p:sp>
      <p:sp>
        <p:nvSpPr>
          <p:cNvPr id="131" name="Rounded Rectangle 130"/>
          <p:cNvSpPr>
            <a:spLocks noChangeArrowheads="1"/>
          </p:cNvSpPr>
          <p:nvPr/>
        </p:nvSpPr>
        <p:spPr bwMode="auto">
          <a:xfrm>
            <a:off x="6892766" y="1468896"/>
            <a:ext cx="1068672" cy="59531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lIns="0" rIns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Others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(</a:t>
            </a:r>
            <a:r>
              <a:rPr lang="en-US" sz="1600" dirty="0" err="1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Matlab</a:t>
            </a:r>
            <a:r>
              <a:rPr lang="en-US" sz="1600" dirty="0">
                <a:solidFill>
                  <a:prstClr val="white">
                    <a:lumMod val="85000"/>
                  </a:prstClr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38300" y="1016862"/>
            <a:ext cx="8707438" cy="5664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MASAR </a:t>
            </a:r>
            <a:r>
              <a:rPr lang="en-US" dirty="0" smtClean="0"/>
              <a:t>Architecture</a:t>
            </a:r>
            <a:endParaRPr lang="en-US" dirty="0">
              <a:latin typeface="Arial" charset="0"/>
              <a:ea typeface="MS PGothic" charset="0"/>
            </a:endParaRPr>
          </a:p>
        </p:txBody>
      </p:sp>
      <p:cxnSp>
        <p:nvCxnSpPr>
          <p:cNvPr id="3" name="Straight Connector 2"/>
          <p:cNvCxnSpPr>
            <a:stCxn id="110" idx="1"/>
            <a:endCxn id="110" idx="3"/>
          </p:cNvCxnSpPr>
          <p:nvPr/>
        </p:nvCxnSpPr>
        <p:spPr>
          <a:xfrm>
            <a:off x="981200" y="4803094"/>
            <a:ext cx="38639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091889" y="4803094"/>
            <a:ext cx="0" cy="417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5340475" y="5588907"/>
            <a:ext cx="0" cy="237744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6326313" y="5588907"/>
            <a:ext cx="0" cy="237744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7274050" y="5588907"/>
            <a:ext cx="0" cy="237744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387280" y="5826651"/>
            <a:ext cx="7315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>
            <a:off x="405397" y="1854200"/>
            <a:ext cx="0" cy="3976914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Arrow Connector 46"/>
          <p:cNvCxnSpPr>
            <a:cxnSpLocks noChangeShapeType="1"/>
            <a:endCxn id="103" idx="1"/>
          </p:cNvCxnSpPr>
          <p:nvPr/>
        </p:nvCxnSpPr>
        <p:spPr bwMode="auto">
          <a:xfrm>
            <a:off x="405397" y="1872915"/>
            <a:ext cx="556753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55590" y="5492448"/>
            <a:ext cx="90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747" y="4834458"/>
            <a:ext cx="112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MongoDB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3561337" y="4811444"/>
            <a:ext cx="0" cy="417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4134425" y="6089877"/>
            <a:ext cx="561975" cy="219075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9525">
            <a:solidFill>
              <a:srgbClr val="7C6DB2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prstClr val="white">
                  <a:lumMod val="8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96400" y="6040665"/>
            <a:ext cx="49894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Plan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3561337" y="4803094"/>
            <a:ext cx="1242438" cy="412223"/>
          </a:xfrm>
          <a:prstGeom prst="roundRect">
            <a:avLst>
              <a:gd name="adj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prstClr val="white"/>
                </a:solidFill>
                <a:latin typeface="Calibri"/>
                <a:ea typeface="MS PGothic" panose="020B0600070205080204" pitchFamily="34" charset="-128"/>
                <a:cs typeface="+mn-cs"/>
              </a:rPr>
              <a:t>MySQL</a:t>
            </a:r>
            <a:endParaRPr lang="en-US" kern="0" dirty="0">
              <a:solidFill>
                <a:prstClr val="white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8438" grpId="0"/>
      <p:bldP spid="105" grpId="0" animBg="1"/>
      <p:bldP spid="107" grpId="0" animBg="1"/>
      <p:bldP spid="18442" grpId="0"/>
      <p:bldP spid="109" grpId="0" animBg="1"/>
      <p:bldP spid="110" grpId="0" animBg="1"/>
      <p:bldP spid="111" grpId="0" animBg="1"/>
      <p:bldP spid="113" grpId="0" animBg="1"/>
      <p:bldP spid="116" grpId="0" animBg="1"/>
      <p:bldP spid="118" grpId="0" animBg="1"/>
      <p:bldP spid="125" grpId="0" animBg="1"/>
      <p:bldP spid="126" grpId="0" animBg="1"/>
      <p:bldP spid="131" grpId="0" animBg="1"/>
      <p:bldP spid="9" grpId="0"/>
      <p:bldP spid="10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33350" y="1060450"/>
            <a:ext cx="8610600" cy="901527"/>
          </a:xfrm>
        </p:spPr>
        <p:txBody>
          <a:bodyPr/>
          <a:lstStyle/>
          <a:p>
            <a:r>
              <a:rPr lang="en-US" smtClean="0">
                <a:latin typeface="Arial" charset="0"/>
                <a:ea typeface="MS PGothic" charset="0"/>
              </a:rPr>
              <a:t>MASAR terminologies</a:t>
            </a:r>
            <a:endParaRPr lang="en-US" dirty="0">
              <a:latin typeface="Arial" charset="0"/>
              <a:ea typeface="MS PGothic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22475" y="2468563"/>
            <a:ext cx="2747963" cy="2828209"/>
            <a:chOff x="2022475" y="2468563"/>
            <a:chExt cx="2747963" cy="2828209"/>
          </a:xfrm>
        </p:grpSpPr>
        <p:sp>
          <p:nvSpPr>
            <p:cNvPr id="23559" name="TextBox 28"/>
            <p:cNvSpPr txBox="1">
              <a:spLocks noChangeArrowheads="1"/>
            </p:cNvSpPr>
            <p:nvPr/>
          </p:nvSpPr>
          <p:spPr bwMode="auto">
            <a:xfrm>
              <a:off x="3113088" y="2468563"/>
              <a:ext cx="1657350" cy="36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/>
                <a:t>configuration</a:t>
              </a:r>
            </a:p>
          </p:txBody>
        </p:sp>
        <p:sp>
          <p:nvSpPr>
            <p:cNvPr id="13" name="Snip Same Side Corner Rectangle 12"/>
            <p:cNvSpPr/>
            <p:nvPr/>
          </p:nvSpPr>
          <p:spPr bwMode="auto">
            <a:xfrm>
              <a:off x="3724275" y="3009900"/>
              <a:ext cx="622300" cy="720725"/>
            </a:xfrm>
            <a:prstGeom prst="snip2Same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4" name="Snip Same Side Corner Rectangle 13"/>
            <p:cNvSpPr/>
            <p:nvPr/>
          </p:nvSpPr>
          <p:spPr bwMode="auto">
            <a:xfrm>
              <a:off x="3721100" y="4502150"/>
              <a:ext cx="623888" cy="720725"/>
            </a:xfrm>
            <a:prstGeom prst="snip2Same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+mn-cs"/>
              </a:endParaRPr>
            </a:p>
          </p:txBody>
        </p:sp>
        <p:cxnSp>
          <p:nvCxnSpPr>
            <p:cNvPr id="23569" name="Straight Arrow Connector 15"/>
            <p:cNvCxnSpPr>
              <a:cxnSpLocks noChangeShapeType="1"/>
              <a:stCxn id="6" idx="6"/>
              <a:endCxn id="13" idx="2"/>
            </p:cNvCxnSpPr>
            <p:nvPr/>
          </p:nvCxnSpPr>
          <p:spPr bwMode="auto">
            <a:xfrm>
              <a:off x="2024063" y="3065709"/>
              <a:ext cx="1700212" cy="3035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Straight Arrow Connector 17"/>
            <p:cNvCxnSpPr>
              <a:cxnSpLocks noChangeShapeType="1"/>
              <a:stCxn id="7" idx="6"/>
              <a:endCxn id="13" idx="2"/>
            </p:cNvCxnSpPr>
            <p:nvPr/>
          </p:nvCxnSpPr>
          <p:spPr bwMode="auto">
            <a:xfrm flipV="1">
              <a:off x="2022475" y="3370726"/>
              <a:ext cx="1701800" cy="120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Straight Arrow Connector 19"/>
            <p:cNvCxnSpPr>
              <a:cxnSpLocks noChangeShapeType="1"/>
              <a:stCxn id="8" idx="6"/>
              <a:endCxn id="13" idx="2"/>
            </p:cNvCxnSpPr>
            <p:nvPr/>
          </p:nvCxnSpPr>
          <p:spPr bwMode="auto">
            <a:xfrm flipV="1">
              <a:off x="2028825" y="3370726"/>
              <a:ext cx="1695450" cy="5627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Straight Arrow Connector 21"/>
            <p:cNvCxnSpPr>
              <a:cxnSpLocks noChangeShapeType="1"/>
              <a:stCxn id="10" idx="6"/>
              <a:endCxn id="13" idx="2"/>
            </p:cNvCxnSpPr>
            <p:nvPr/>
          </p:nvCxnSpPr>
          <p:spPr bwMode="auto">
            <a:xfrm flipV="1">
              <a:off x="2035175" y="3370726"/>
              <a:ext cx="1689100" cy="14735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Straight Arrow Connector 23"/>
            <p:cNvCxnSpPr>
              <a:cxnSpLocks noChangeShapeType="1"/>
              <a:stCxn id="7" idx="6"/>
              <a:endCxn id="14" idx="2"/>
            </p:cNvCxnSpPr>
            <p:nvPr/>
          </p:nvCxnSpPr>
          <p:spPr bwMode="auto">
            <a:xfrm>
              <a:off x="2022475" y="3491014"/>
              <a:ext cx="1698625" cy="13718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Straight Arrow Connector 25"/>
            <p:cNvCxnSpPr>
              <a:cxnSpLocks noChangeShapeType="1"/>
              <a:stCxn id="9" idx="6"/>
              <a:endCxn id="14" idx="2"/>
            </p:cNvCxnSpPr>
            <p:nvPr/>
          </p:nvCxnSpPr>
          <p:spPr bwMode="auto">
            <a:xfrm>
              <a:off x="2028825" y="4397473"/>
              <a:ext cx="1692275" cy="4654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Straight Arrow Connector 27"/>
            <p:cNvCxnSpPr>
              <a:cxnSpLocks noChangeShapeType="1"/>
              <a:stCxn id="11" idx="6"/>
              <a:endCxn id="14" idx="2"/>
            </p:cNvCxnSpPr>
            <p:nvPr/>
          </p:nvCxnSpPr>
          <p:spPr bwMode="auto">
            <a:xfrm flipV="1">
              <a:off x="2033588" y="4861443"/>
              <a:ext cx="1687512" cy="4353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6" name="TextBox 29"/>
            <p:cNvSpPr txBox="1">
              <a:spLocks noChangeArrowheads="1"/>
            </p:cNvSpPr>
            <p:nvPr/>
          </p:nvSpPr>
          <p:spPr bwMode="auto">
            <a:xfrm>
              <a:off x="3640138" y="3814647"/>
              <a:ext cx="684212" cy="47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/>
                <a:t>...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4988" y="2469995"/>
            <a:ext cx="2452687" cy="3141818"/>
            <a:chOff x="4344988" y="2469995"/>
            <a:chExt cx="2452687" cy="3141818"/>
          </a:xfrm>
        </p:grpSpPr>
        <p:sp>
          <p:nvSpPr>
            <p:cNvPr id="23560" name="TextBox 42"/>
            <p:cNvSpPr txBox="1">
              <a:spLocks noChangeArrowheads="1"/>
            </p:cNvSpPr>
            <p:nvPr/>
          </p:nvSpPr>
          <p:spPr bwMode="auto">
            <a:xfrm>
              <a:off x="5586413" y="2469995"/>
              <a:ext cx="1211262" cy="362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/>
                <a:t>event</a:t>
              </a:r>
            </a:p>
          </p:txBody>
        </p:sp>
        <p:sp>
          <p:nvSpPr>
            <p:cNvPr id="23577" name="Hexagon 30"/>
            <p:cNvSpPr>
              <a:spLocks noChangeArrowheads="1"/>
            </p:cNvSpPr>
            <p:nvPr/>
          </p:nvSpPr>
          <p:spPr bwMode="auto">
            <a:xfrm>
              <a:off x="5835650" y="2859500"/>
              <a:ext cx="901700" cy="502634"/>
            </a:xfrm>
            <a:prstGeom prst="hexagon">
              <a:avLst>
                <a:gd name="adj" fmla="val 25023"/>
                <a:gd name="vf" fmla="val 115470"/>
              </a:avLst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Hexagon 31"/>
            <p:cNvSpPr>
              <a:spLocks noChangeArrowheads="1"/>
            </p:cNvSpPr>
            <p:nvPr/>
          </p:nvSpPr>
          <p:spPr bwMode="auto">
            <a:xfrm>
              <a:off x="5856288" y="3554023"/>
              <a:ext cx="901700" cy="504066"/>
            </a:xfrm>
            <a:prstGeom prst="hexagon">
              <a:avLst>
                <a:gd name="adj" fmla="val 24952"/>
                <a:gd name="vf" fmla="val 115470"/>
              </a:avLst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579" name="Straight Arrow Connector 33"/>
            <p:cNvCxnSpPr>
              <a:cxnSpLocks noChangeShapeType="1"/>
              <a:stCxn id="23577" idx="2"/>
              <a:endCxn id="13" idx="0"/>
            </p:cNvCxnSpPr>
            <p:nvPr/>
          </p:nvCxnSpPr>
          <p:spPr bwMode="auto">
            <a:xfrm flipH="1">
              <a:off x="4346575" y="3111533"/>
              <a:ext cx="1489075" cy="2577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0" name="Straight Arrow Connector 35"/>
            <p:cNvCxnSpPr>
              <a:cxnSpLocks noChangeShapeType="1"/>
              <a:stCxn id="23578" idx="2"/>
              <a:endCxn id="13" idx="0"/>
            </p:cNvCxnSpPr>
            <p:nvPr/>
          </p:nvCxnSpPr>
          <p:spPr bwMode="auto">
            <a:xfrm flipH="1" flipV="1">
              <a:off x="4346575" y="3369294"/>
              <a:ext cx="1509713" cy="4367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1" name="Hexagon 36"/>
            <p:cNvSpPr>
              <a:spLocks noChangeArrowheads="1"/>
            </p:cNvSpPr>
            <p:nvPr/>
          </p:nvSpPr>
          <p:spPr bwMode="auto">
            <a:xfrm>
              <a:off x="5856288" y="4413225"/>
              <a:ext cx="901700" cy="502633"/>
            </a:xfrm>
            <a:prstGeom prst="hexagon">
              <a:avLst>
                <a:gd name="adj" fmla="val 25023"/>
                <a:gd name="vf" fmla="val 115470"/>
              </a:avLst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Hexagon 37"/>
            <p:cNvSpPr>
              <a:spLocks noChangeArrowheads="1"/>
            </p:cNvSpPr>
            <p:nvPr/>
          </p:nvSpPr>
          <p:spPr bwMode="auto">
            <a:xfrm>
              <a:off x="5876925" y="5107747"/>
              <a:ext cx="901700" cy="504066"/>
            </a:xfrm>
            <a:prstGeom prst="hexagon">
              <a:avLst>
                <a:gd name="adj" fmla="val 24952"/>
                <a:gd name="vf" fmla="val 115470"/>
              </a:avLst>
            </a:prstGeom>
            <a:solidFill>
              <a:srgbClr val="0000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3583" name="Straight Arrow Connector 39"/>
            <p:cNvCxnSpPr>
              <a:cxnSpLocks noChangeShapeType="1"/>
              <a:stCxn id="23581" idx="2"/>
              <a:endCxn id="14" idx="0"/>
            </p:cNvCxnSpPr>
            <p:nvPr/>
          </p:nvCxnSpPr>
          <p:spPr bwMode="auto">
            <a:xfrm flipH="1">
              <a:off x="4344988" y="4665258"/>
              <a:ext cx="1511300" cy="1961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4" name="Straight Arrow Connector 41"/>
            <p:cNvCxnSpPr>
              <a:cxnSpLocks noChangeShapeType="1"/>
              <a:stCxn id="23582" idx="2"/>
              <a:endCxn id="14" idx="0"/>
            </p:cNvCxnSpPr>
            <p:nvPr/>
          </p:nvCxnSpPr>
          <p:spPr bwMode="auto">
            <a:xfrm flipH="1" flipV="1">
              <a:off x="4344988" y="4861443"/>
              <a:ext cx="1531937" cy="498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6737350" y="2477155"/>
            <a:ext cx="2093913" cy="3134658"/>
            <a:chOff x="6737350" y="2477155"/>
            <a:chExt cx="2093913" cy="3134658"/>
          </a:xfrm>
        </p:grpSpPr>
        <p:sp>
          <p:nvSpPr>
            <p:cNvPr id="2" name="Can 43"/>
            <p:cNvSpPr>
              <a:spLocks noChangeArrowheads="1"/>
            </p:cNvSpPr>
            <p:nvPr/>
          </p:nvSpPr>
          <p:spPr bwMode="auto">
            <a:xfrm>
              <a:off x="7677150" y="2859088"/>
              <a:ext cx="990600" cy="465137"/>
            </a:xfrm>
            <a:prstGeom prst="can">
              <a:avLst>
                <a:gd name="adj" fmla="val 25000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22560" name="Can 44"/>
            <p:cNvSpPr>
              <a:spLocks noChangeArrowheads="1"/>
            </p:cNvSpPr>
            <p:nvPr/>
          </p:nvSpPr>
          <p:spPr bwMode="auto">
            <a:xfrm>
              <a:off x="7675563" y="3592513"/>
              <a:ext cx="990600" cy="465137"/>
            </a:xfrm>
            <a:prstGeom prst="can">
              <a:avLst>
                <a:gd name="adj" fmla="val 25000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22561" name="Can 45"/>
            <p:cNvSpPr>
              <a:spLocks noChangeArrowheads="1"/>
            </p:cNvSpPr>
            <p:nvPr/>
          </p:nvSpPr>
          <p:spPr bwMode="auto">
            <a:xfrm>
              <a:off x="7659688" y="4413250"/>
              <a:ext cx="990600" cy="463550"/>
            </a:xfrm>
            <a:prstGeom prst="can">
              <a:avLst>
                <a:gd name="adj" fmla="val 25000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22562" name="Can 46"/>
            <p:cNvSpPr>
              <a:spLocks noChangeArrowheads="1"/>
            </p:cNvSpPr>
            <p:nvPr/>
          </p:nvSpPr>
          <p:spPr bwMode="auto">
            <a:xfrm>
              <a:off x="7658100" y="5146675"/>
              <a:ext cx="992188" cy="465138"/>
            </a:xfrm>
            <a:prstGeom prst="can">
              <a:avLst>
                <a:gd name="adj" fmla="val 25000"/>
              </a:avLst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cxnSp>
          <p:nvCxnSpPr>
            <p:cNvPr id="23589" name="Straight Arrow Connector 48"/>
            <p:cNvCxnSpPr>
              <a:cxnSpLocks noChangeShapeType="1"/>
              <a:endCxn id="23577" idx="2"/>
            </p:cNvCxnSpPr>
            <p:nvPr/>
          </p:nvCxnSpPr>
          <p:spPr bwMode="auto">
            <a:xfrm flipH="1">
              <a:off x="6737350" y="3091485"/>
              <a:ext cx="939800" cy="200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0" name="Straight Arrow Connector 50"/>
            <p:cNvCxnSpPr>
              <a:cxnSpLocks noChangeShapeType="1"/>
              <a:stCxn id="22560" idx="2"/>
              <a:endCxn id="23578" idx="2"/>
            </p:cNvCxnSpPr>
            <p:nvPr/>
          </p:nvCxnSpPr>
          <p:spPr bwMode="auto">
            <a:xfrm flipH="1" flipV="1">
              <a:off x="6757988" y="3806055"/>
              <a:ext cx="917575" cy="186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1" name="Straight Arrow Connector 52"/>
            <p:cNvCxnSpPr>
              <a:cxnSpLocks noChangeShapeType="1"/>
              <a:stCxn id="22561" idx="2"/>
              <a:endCxn id="23581" idx="2"/>
            </p:cNvCxnSpPr>
            <p:nvPr/>
          </p:nvCxnSpPr>
          <p:spPr bwMode="auto">
            <a:xfrm flipH="1">
              <a:off x="6757988" y="4645210"/>
              <a:ext cx="901700" cy="200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2" name="Straight Arrow Connector 54"/>
            <p:cNvCxnSpPr>
              <a:cxnSpLocks noChangeShapeType="1"/>
              <a:stCxn id="22562" idx="2"/>
              <a:endCxn id="23582" idx="2"/>
            </p:cNvCxnSpPr>
            <p:nvPr/>
          </p:nvCxnSpPr>
          <p:spPr bwMode="auto">
            <a:xfrm flipH="1" flipV="1">
              <a:off x="6778625" y="5359780"/>
              <a:ext cx="879475" cy="200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93" name="TextBox 55"/>
            <p:cNvSpPr txBox="1">
              <a:spLocks noChangeArrowheads="1"/>
            </p:cNvSpPr>
            <p:nvPr/>
          </p:nvSpPr>
          <p:spPr bwMode="auto">
            <a:xfrm>
              <a:off x="7445375" y="2477155"/>
              <a:ext cx="1385888" cy="36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/>
                <a:t>event data</a:t>
              </a:r>
            </a:p>
          </p:txBody>
        </p:sp>
      </p:grpSp>
      <p:sp>
        <p:nvSpPr>
          <p:cNvPr id="23594" name="Rectangle 2"/>
          <p:cNvSpPr>
            <a:spLocks noChangeArrowheads="1"/>
          </p:cNvSpPr>
          <p:nvPr/>
        </p:nvSpPr>
        <p:spPr bwMode="auto">
          <a:xfrm>
            <a:off x="330200" y="2952581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Rectangle 42"/>
          <p:cNvSpPr>
            <a:spLocks noChangeArrowheads="1"/>
          </p:cNvSpPr>
          <p:nvPr/>
        </p:nvSpPr>
        <p:spPr bwMode="auto">
          <a:xfrm>
            <a:off x="330200" y="3090053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Rectangle 43"/>
          <p:cNvSpPr>
            <a:spLocks noChangeArrowheads="1"/>
          </p:cNvSpPr>
          <p:nvPr/>
        </p:nvSpPr>
        <p:spPr bwMode="auto">
          <a:xfrm>
            <a:off x="330200" y="3227526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7" name="Rectangle 44"/>
          <p:cNvSpPr>
            <a:spLocks noChangeArrowheads="1"/>
          </p:cNvSpPr>
          <p:nvPr/>
        </p:nvSpPr>
        <p:spPr bwMode="auto">
          <a:xfrm>
            <a:off x="330200" y="3364998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8" name="Rectangle 45"/>
          <p:cNvSpPr>
            <a:spLocks noChangeArrowheads="1"/>
          </p:cNvSpPr>
          <p:nvPr/>
        </p:nvSpPr>
        <p:spPr bwMode="auto">
          <a:xfrm>
            <a:off x="330200" y="3502470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9" name="Rectangle 46"/>
          <p:cNvSpPr>
            <a:spLocks noChangeArrowheads="1"/>
          </p:cNvSpPr>
          <p:nvPr/>
        </p:nvSpPr>
        <p:spPr bwMode="auto">
          <a:xfrm>
            <a:off x="330200" y="3639943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0" name="Rectangle 47"/>
          <p:cNvSpPr>
            <a:spLocks noChangeArrowheads="1"/>
          </p:cNvSpPr>
          <p:nvPr/>
        </p:nvSpPr>
        <p:spPr bwMode="auto">
          <a:xfrm>
            <a:off x="330200" y="3777415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1" name="Rectangle 48"/>
          <p:cNvSpPr>
            <a:spLocks noChangeArrowheads="1"/>
          </p:cNvSpPr>
          <p:nvPr/>
        </p:nvSpPr>
        <p:spPr bwMode="auto">
          <a:xfrm>
            <a:off x="330200" y="3913455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2" name="Rectangle 49"/>
          <p:cNvSpPr>
            <a:spLocks noChangeArrowheads="1"/>
          </p:cNvSpPr>
          <p:nvPr/>
        </p:nvSpPr>
        <p:spPr bwMode="auto">
          <a:xfrm>
            <a:off x="330200" y="4050928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3" name="Rectangle 50"/>
          <p:cNvSpPr>
            <a:spLocks noChangeArrowheads="1"/>
          </p:cNvSpPr>
          <p:nvPr/>
        </p:nvSpPr>
        <p:spPr bwMode="auto">
          <a:xfrm>
            <a:off x="330200" y="4188400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4" name="Rectangle 51"/>
          <p:cNvSpPr>
            <a:spLocks noChangeArrowheads="1"/>
          </p:cNvSpPr>
          <p:nvPr/>
        </p:nvSpPr>
        <p:spPr bwMode="auto">
          <a:xfrm>
            <a:off x="330200" y="4325873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Rectangle 52"/>
          <p:cNvSpPr>
            <a:spLocks noChangeArrowheads="1"/>
          </p:cNvSpPr>
          <p:nvPr/>
        </p:nvSpPr>
        <p:spPr bwMode="auto">
          <a:xfrm>
            <a:off x="330200" y="4463345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Rectangle 53"/>
          <p:cNvSpPr>
            <a:spLocks noChangeArrowheads="1"/>
          </p:cNvSpPr>
          <p:nvPr/>
        </p:nvSpPr>
        <p:spPr bwMode="auto">
          <a:xfrm>
            <a:off x="330200" y="4600818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7" name="Rectangle 54"/>
          <p:cNvSpPr>
            <a:spLocks noChangeArrowheads="1"/>
          </p:cNvSpPr>
          <p:nvPr/>
        </p:nvSpPr>
        <p:spPr bwMode="auto">
          <a:xfrm>
            <a:off x="330200" y="4738290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8" name="Rectangle 55"/>
          <p:cNvSpPr>
            <a:spLocks noChangeArrowheads="1"/>
          </p:cNvSpPr>
          <p:nvPr/>
        </p:nvSpPr>
        <p:spPr bwMode="auto">
          <a:xfrm>
            <a:off x="330200" y="4875763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9" name="Rectangle 56"/>
          <p:cNvSpPr>
            <a:spLocks noChangeArrowheads="1"/>
          </p:cNvSpPr>
          <p:nvPr/>
        </p:nvSpPr>
        <p:spPr bwMode="auto">
          <a:xfrm>
            <a:off x="330200" y="5013235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Rectangle 57"/>
          <p:cNvSpPr>
            <a:spLocks noChangeArrowheads="1"/>
          </p:cNvSpPr>
          <p:nvPr/>
        </p:nvSpPr>
        <p:spPr bwMode="auto">
          <a:xfrm>
            <a:off x="330200" y="5150707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1" name="Rectangle 58"/>
          <p:cNvSpPr>
            <a:spLocks noChangeArrowheads="1"/>
          </p:cNvSpPr>
          <p:nvPr/>
        </p:nvSpPr>
        <p:spPr bwMode="auto">
          <a:xfrm>
            <a:off x="330200" y="5288180"/>
            <a:ext cx="688975" cy="111696"/>
          </a:xfrm>
          <a:prstGeom prst="rect">
            <a:avLst/>
          </a:prstGeom>
          <a:solidFill>
            <a:srgbClr val="99CC66"/>
          </a:solidFill>
          <a:ln w="9525">
            <a:solidFill>
              <a:srgbClr val="66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88913" y="2484315"/>
            <a:ext cx="868362" cy="36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/>
              <a:t>pv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19175" y="2487179"/>
            <a:ext cx="1473200" cy="3018271"/>
            <a:chOff x="1019175" y="2487179"/>
            <a:chExt cx="1473200" cy="3018271"/>
          </a:xfrm>
        </p:grpSpPr>
        <p:sp>
          <p:nvSpPr>
            <p:cNvPr id="23558" name="TextBox 11"/>
            <p:cNvSpPr txBox="1">
              <a:spLocks noChangeArrowheads="1"/>
            </p:cNvSpPr>
            <p:nvPr/>
          </p:nvSpPr>
          <p:spPr bwMode="auto">
            <a:xfrm>
              <a:off x="1282700" y="2487179"/>
              <a:ext cx="1209675" cy="36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2000"/>
                <a:t>pv group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655763" y="2855913"/>
              <a:ext cx="368300" cy="419100"/>
            </a:xfrm>
            <a:prstGeom prst="ellipse">
              <a:avLst/>
            </a:prstGeom>
            <a:solidFill>
              <a:srgbClr val="339966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654175" y="3281363"/>
              <a:ext cx="368300" cy="419100"/>
            </a:xfrm>
            <a:prstGeom prst="ellipse">
              <a:avLst/>
            </a:prstGeom>
            <a:solidFill>
              <a:srgbClr val="339966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660525" y="3724275"/>
              <a:ext cx="368300" cy="417513"/>
            </a:xfrm>
            <a:prstGeom prst="ellipse">
              <a:avLst/>
            </a:prstGeom>
            <a:solidFill>
              <a:srgbClr val="339966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660525" y="4187825"/>
              <a:ext cx="368300" cy="419100"/>
            </a:xfrm>
            <a:prstGeom prst="ellipse">
              <a:avLst/>
            </a:prstGeom>
            <a:solidFill>
              <a:srgbClr val="339966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666875" y="4635500"/>
              <a:ext cx="368300" cy="417513"/>
            </a:xfrm>
            <a:prstGeom prst="ellipse">
              <a:avLst/>
            </a:prstGeom>
            <a:solidFill>
              <a:srgbClr val="339966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665288" y="5087938"/>
              <a:ext cx="368300" cy="417512"/>
            </a:xfrm>
            <a:prstGeom prst="ellipse">
              <a:avLst/>
            </a:prstGeom>
            <a:solidFill>
              <a:srgbClr val="339966"/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+mn-cs"/>
              </a:endParaRPr>
            </a:p>
          </p:txBody>
        </p:sp>
        <p:cxnSp>
          <p:nvCxnSpPr>
            <p:cNvPr id="23613" name="Straight Arrow Connector 4"/>
            <p:cNvCxnSpPr>
              <a:cxnSpLocks noChangeShapeType="1"/>
              <a:stCxn id="23594" idx="3"/>
              <a:endCxn id="6" idx="2"/>
            </p:cNvCxnSpPr>
            <p:nvPr/>
          </p:nvCxnSpPr>
          <p:spPr bwMode="auto">
            <a:xfrm>
              <a:off x="1019175" y="3008428"/>
              <a:ext cx="636588" cy="572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4" name="Straight Arrow Connector 14"/>
            <p:cNvCxnSpPr>
              <a:cxnSpLocks noChangeShapeType="1"/>
              <a:stCxn id="23594" idx="3"/>
              <a:endCxn id="7" idx="2"/>
            </p:cNvCxnSpPr>
            <p:nvPr/>
          </p:nvCxnSpPr>
          <p:spPr bwMode="auto">
            <a:xfrm>
              <a:off x="1019175" y="3008428"/>
              <a:ext cx="635000" cy="4825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5" name="Straight Arrow Connector 16"/>
            <p:cNvCxnSpPr>
              <a:cxnSpLocks noChangeShapeType="1"/>
              <a:stCxn id="23600" idx="3"/>
              <a:endCxn id="8" idx="2"/>
            </p:cNvCxnSpPr>
            <p:nvPr/>
          </p:nvCxnSpPr>
          <p:spPr bwMode="auto">
            <a:xfrm>
              <a:off x="1019175" y="3833263"/>
              <a:ext cx="641350" cy="100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6" name="Straight Arrow Connector 18"/>
            <p:cNvCxnSpPr>
              <a:cxnSpLocks noChangeShapeType="1"/>
              <a:stCxn id="23604" idx="3"/>
              <a:endCxn id="9" idx="2"/>
            </p:cNvCxnSpPr>
            <p:nvPr/>
          </p:nvCxnSpPr>
          <p:spPr bwMode="auto">
            <a:xfrm>
              <a:off x="1019175" y="4381721"/>
              <a:ext cx="641350" cy="1575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7" name="Straight Arrow Connector 20"/>
            <p:cNvCxnSpPr>
              <a:cxnSpLocks noChangeShapeType="1"/>
              <a:stCxn id="23607" idx="3"/>
              <a:endCxn id="10" idx="2"/>
            </p:cNvCxnSpPr>
            <p:nvPr/>
          </p:nvCxnSpPr>
          <p:spPr bwMode="auto">
            <a:xfrm>
              <a:off x="1019175" y="4794139"/>
              <a:ext cx="647700" cy="501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8" name="Straight Arrow Connector 22"/>
            <p:cNvCxnSpPr>
              <a:cxnSpLocks noChangeShapeType="1"/>
              <a:stCxn id="23611" idx="3"/>
              <a:endCxn id="11" idx="2"/>
            </p:cNvCxnSpPr>
            <p:nvPr/>
          </p:nvCxnSpPr>
          <p:spPr bwMode="auto">
            <a:xfrm flipV="1">
              <a:off x="1019175" y="5296772"/>
              <a:ext cx="646113" cy="472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19" name="Straight Arrow Connector 24"/>
            <p:cNvCxnSpPr>
              <a:cxnSpLocks noChangeShapeType="1"/>
              <a:stCxn id="23610" idx="3"/>
              <a:endCxn id="11" idx="2"/>
            </p:cNvCxnSpPr>
            <p:nvPr/>
          </p:nvCxnSpPr>
          <p:spPr bwMode="auto">
            <a:xfrm>
              <a:off x="1019175" y="5206556"/>
              <a:ext cx="646113" cy="90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0" name="Straight Arrow Connector 26"/>
            <p:cNvCxnSpPr>
              <a:cxnSpLocks noChangeShapeType="1"/>
              <a:stCxn id="23609" idx="3"/>
              <a:endCxn id="11" idx="2"/>
            </p:cNvCxnSpPr>
            <p:nvPr/>
          </p:nvCxnSpPr>
          <p:spPr bwMode="auto">
            <a:xfrm>
              <a:off x="1019175" y="5069084"/>
              <a:ext cx="646113" cy="227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1" name="Straight Arrow Connector 28"/>
            <p:cNvCxnSpPr>
              <a:cxnSpLocks noChangeShapeType="1"/>
              <a:stCxn id="23608" idx="3"/>
              <a:endCxn id="10" idx="2"/>
            </p:cNvCxnSpPr>
            <p:nvPr/>
          </p:nvCxnSpPr>
          <p:spPr bwMode="auto">
            <a:xfrm flipV="1">
              <a:off x="1019175" y="4844258"/>
              <a:ext cx="647700" cy="873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2" name="Straight Arrow Connector 30"/>
            <p:cNvCxnSpPr>
              <a:cxnSpLocks noChangeShapeType="1"/>
              <a:stCxn id="23606" idx="3"/>
              <a:endCxn id="9" idx="2"/>
            </p:cNvCxnSpPr>
            <p:nvPr/>
          </p:nvCxnSpPr>
          <p:spPr bwMode="auto">
            <a:xfrm flipV="1">
              <a:off x="1019175" y="4397473"/>
              <a:ext cx="641350" cy="25919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3" name="Straight Arrow Connector 32"/>
            <p:cNvCxnSpPr>
              <a:cxnSpLocks noChangeShapeType="1"/>
              <a:stCxn id="23605" idx="3"/>
              <a:endCxn id="9" idx="2"/>
            </p:cNvCxnSpPr>
            <p:nvPr/>
          </p:nvCxnSpPr>
          <p:spPr bwMode="auto">
            <a:xfrm flipV="1">
              <a:off x="1019175" y="4397473"/>
              <a:ext cx="641350" cy="121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4" name="Straight Arrow Connector 34"/>
            <p:cNvCxnSpPr>
              <a:cxnSpLocks noChangeShapeType="1"/>
              <a:stCxn id="23595" idx="3"/>
              <a:endCxn id="7" idx="2"/>
            </p:cNvCxnSpPr>
            <p:nvPr/>
          </p:nvCxnSpPr>
          <p:spPr bwMode="auto">
            <a:xfrm>
              <a:off x="1019175" y="3145901"/>
              <a:ext cx="635000" cy="345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5" name="Straight Arrow Connector 36"/>
            <p:cNvCxnSpPr>
              <a:cxnSpLocks noChangeShapeType="1"/>
              <a:stCxn id="23598" idx="3"/>
              <a:endCxn id="6" idx="2"/>
            </p:cNvCxnSpPr>
            <p:nvPr/>
          </p:nvCxnSpPr>
          <p:spPr bwMode="auto">
            <a:xfrm flipV="1">
              <a:off x="1019175" y="3065709"/>
              <a:ext cx="636588" cy="4926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6" name="Straight Arrow Connector 38"/>
            <p:cNvCxnSpPr>
              <a:cxnSpLocks noChangeShapeType="1"/>
              <a:stCxn id="23598" idx="3"/>
              <a:endCxn id="7" idx="2"/>
            </p:cNvCxnSpPr>
            <p:nvPr/>
          </p:nvCxnSpPr>
          <p:spPr bwMode="auto">
            <a:xfrm flipV="1">
              <a:off x="1019175" y="3491014"/>
              <a:ext cx="635000" cy="673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7" name="Straight Arrow Connector 40"/>
            <p:cNvCxnSpPr>
              <a:cxnSpLocks noChangeShapeType="1"/>
              <a:stCxn id="23602" idx="3"/>
              <a:endCxn id="8" idx="2"/>
            </p:cNvCxnSpPr>
            <p:nvPr/>
          </p:nvCxnSpPr>
          <p:spPr bwMode="auto">
            <a:xfrm flipV="1">
              <a:off x="1019175" y="3933503"/>
              <a:ext cx="641350" cy="1732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28" name="Straight Arrow Connector 22527"/>
            <p:cNvCxnSpPr>
              <a:cxnSpLocks noChangeShapeType="1"/>
              <a:stCxn id="23604" idx="3"/>
              <a:endCxn id="8" idx="2"/>
            </p:cNvCxnSpPr>
            <p:nvPr/>
          </p:nvCxnSpPr>
          <p:spPr bwMode="auto">
            <a:xfrm flipV="1">
              <a:off x="1019175" y="3933503"/>
              <a:ext cx="641350" cy="4482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5642047" y="1803381"/>
            <a:ext cx="3246438" cy="4052887"/>
          </a:xfrm>
          <a:prstGeom prst="roundRect">
            <a:avLst>
              <a:gd name="adj" fmla="val 1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ea typeface="ＭＳ Ｐゴシック" charset="0"/>
                <a:cs typeface="ＭＳ Ｐゴシック" charset="0"/>
              </a:rPr>
              <a:t>Snapshot</a:t>
            </a:r>
          </a:p>
        </p:txBody>
      </p:sp>
    </p:spTree>
    <p:extLst>
      <p:ext uri="{BB962C8B-B14F-4D97-AF65-F5344CB8AC3E}">
        <p14:creationId xmlns:p14="http://schemas.microsoft.com/office/powerpoint/2010/main" val="25649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81343" y="955769"/>
            <a:ext cx="8610600" cy="4876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MS PGothic" charset="0"/>
              </a:rPr>
              <a:t>MASAR Client PyQt4 UI</a:t>
            </a:r>
            <a:endParaRPr lang="en-US" sz="2800" dirty="0">
              <a:latin typeface="Arial" charset="0"/>
              <a:ea typeface="MS PGothic" charset="0"/>
            </a:endParaRPr>
          </a:p>
        </p:txBody>
      </p:sp>
      <p:pic>
        <p:nvPicPr>
          <p:cNvPr id="2" name="Picture 1" descr="Screen Shot 2014-09-16 at 3.29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4" y="1473203"/>
            <a:ext cx="8000619" cy="539381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99419" y="3318387"/>
            <a:ext cx="6767871" cy="3220065"/>
            <a:chOff x="1499419" y="3318387"/>
            <a:chExt cx="6767871" cy="3220065"/>
          </a:xfrm>
        </p:grpSpPr>
        <p:sp>
          <p:nvSpPr>
            <p:cNvPr id="4" name="Rounded Rectangle 3"/>
            <p:cNvSpPr/>
            <p:nvPr/>
          </p:nvSpPr>
          <p:spPr>
            <a:xfrm>
              <a:off x="1499419" y="4244258"/>
              <a:ext cx="393291" cy="2294194"/>
            </a:xfrm>
            <a:prstGeom prst="roundRect">
              <a:avLst/>
            </a:prstGeom>
            <a:solidFill>
              <a:schemeClr val="accent1">
                <a:alpha val="4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95870" y="3318387"/>
              <a:ext cx="6071420" cy="36933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Become official lattice ID in our commissioning reports, </a:t>
              </a:r>
              <a:r>
                <a:rPr lang="en-US" dirty="0" err="1" smtClean="0"/>
                <a:t>olog</a:t>
              </a:r>
              <a:r>
                <a:rPr lang="en-US" dirty="0" smtClean="0"/>
                <a:t>, …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1"/>
              <a:endCxn id="4" idx="0"/>
            </p:cNvCxnSpPr>
            <p:nvPr/>
          </p:nvCxnSpPr>
          <p:spPr>
            <a:xfrm flipH="1">
              <a:off x="1696065" y="3503053"/>
              <a:ext cx="499805" cy="7412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20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ents Wed Oct 15. 2014 11:29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5" y="1739082"/>
            <a:ext cx="6825224" cy="5118918"/>
          </a:xfrm>
          <a:prstGeom prst="rect">
            <a:avLst/>
          </a:prstGeom>
        </p:spPr>
      </p:pic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Layer Services</a:t>
            </a:r>
            <a:endParaRPr lang="en-US" dirty="0">
              <a:latin typeface="Arial" charset="0"/>
              <a:ea typeface="MS PGothic" charset="0"/>
            </a:endParaRP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24600" y="6248400"/>
            <a:ext cx="990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CA9E872-8179-4D42-8F42-8DF5F81844EC}" type="slidenum">
              <a:rPr lang="en-US" sz="1400">
                <a:solidFill>
                  <a:srgbClr val="042B7F"/>
                </a:solidFill>
              </a:rPr>
              <a:pPr/>
              <a:t>8</a:t>
            </a:fld>
            <a:endParaRPr lang="en-US" sz="1400">
              <a:solidFill>
                <a:srgbClr val="042B7F"/>
              </a:solidFill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73025" y="942975"/>
            <a:ext cx="8610600" cy="13096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charset="0"/>
                <a:ea typeface="MS PGothic" charset="0"/>
              </a:rPr>
              <a:t>Deployed in control network from the first day (3/27/2012</a:t>
            </a:r>
            <a:r>
              <a:rPr lang="en-US" sz="2400" dirty="0" smtClean="0">
                <a:latin typeface="Arial" charset="0"/>
                <a:ea typeface="MS PGothic" charset="0"/>
              </a:rPr>
              <a:t>)</a:t>
            </a:r>
          </a:p>
          <a:p>
            <a:r>
              <a:rPr lang="en-US" sz="2400" dirty="0" smtClean="0">
                <a:latin typeface="Arial" charset="0"/>
                <a:ea typeface="MS PGothic" charset="0"/>
              </a:rPr>
              <a:t>MASAR snapshots </a:t>
            </a:r>
            <a:r>
              <a:rPr lang="en-US" sz="2400" dirty="0">
                <a:latin typeface="Arial" charset="0"/>
                <a:ea typeface="MS PGothic" charset="0"/>
              </a:rPr>
              <a:t>taken with time (up to </a:t>
            </a:r>
            <a:r>
              <a:rPr lang="en-US" sz="2400" dirty="0" smtClean="0">
                <a:latin typeface="Arial" charset="0"/>
                <a:ea typeface="MS PGothic" charset="0"/>
              </a:rPr>
              <a:t>10/15/</a:t>
            </a:r>
            <a:r>
              <a:rPr lang="en-US" sz="2400" dirty="0">
                <a:latin typeface="Arial" charset="0"/>
                <a:ea typeface="MS PGothic" charset="0"/>
              </a:rPr>
              <a:t>2014)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1434</Words>
  <Application>Microsoft Macintosh PowerPoint</Application>
  <PresentationFormat>On-screen Show (4:3)</PresentationFormat>
  <Paragraphs>485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Document</vt:lpstr>
      <vt:lpstr>NSLS II Physics Application and its Open Architecture </vt:lpstr>
      <vt:lpstr>Motivation</vt:lpstr>
      <vt:lpstr>System Architecture</vt:lpstr>
      <vt:lpstr>Middle Layer Services</vt:lpstr>
      <vt:lpstr>Middle Layer Services</vt:lpstr>
      <vt:lpstr>Middle Layer Services</vt:lpstr>
      <vt:lpstr>Middle Layer Services</vt:lpstr>
      <vt:lpstr>Middle Layer Services</vt:lpstr>
      <vt:lpstr>Middle Layer Services</vt:lpstr>
      <vt:lpstr>Middle Layer Services</vt:lpstr>
      <vt:lpstr>Middle Layer Services</vt:lpstr>
      <vt:lpstr>Middle Layer Services</vt:lpstr>
      <vt:lpstr>Middle Layer Services</vt:lpstr>
      <vt:lpstr>Middle Layer Services</vt:lpstr>
      <vt:lpstr>MUNICONV</vt:lpstr>
      <vt:lpstr>Middle Layer Services</vt:lpstr>
      <vt:lpstr>Middle Layer Services</vt:lpstr>
      <vt:lpstr>Middle Layer Services</vt:lpstr>
      <vt:lpstr>Middle Layer Services</vt:lpstr>
      <vt:lpstr>Middle Layer Services</vt:lpstr>
      <vt:lpstr>High Level Physics Applications</vt:lpstr>
      <vt:lpstr>High Level Physics Applications</vt:lpstr>
      <vt:lpstr>High Level Physics Applications</vt:lpstr>
      <vt:lpstr>High Level Physics Applications</vt:lpstr>
      <vt:lpstr>System Integration</vt:lpstr>
      <vt:lpstr>Conclusion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Guobao Shen</dc:creator>
  <cp:lastModifiedBy>Guobao Shen</cp:lastModifiedBy>
  <cp:revision>1604</cp:revision>
  <dcterms:created xsi:type="dcterms:W3CDTF">2014-01-22T01:38:21Z</dcterms:created>
  <dcterms:modified xsi:type="dcterms:W3CDTF">2014-10-23T09:50:48Z</dcterms:modified>
</cp:coreProperties>
</file>